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69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EE66-67BA-3B4D-B077-6B7E7C12FADB}" type="datetimeFigureOut">
              <a:rPr lang="en-US" smtClean="0"/>
              <a:t>3/3/14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351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EE66-67BA-3B4D-B077-6B7E7C12FADB}" type="datetimeFigureOut">
              <a:rPr lang="en-US" smtClean="0"/>
              <a:t>3/3/14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573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EE66-67BA-3B4D-B077-6B7E7C12FADB}" type="datetimeFigureOut">
              <a:rPr lang="en-US" smtClean="0"/>
              <a:t>3/3/14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440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EE66-67BA-3B4D-B077-6B7E7C12FADB}" type="datetimeFigureOut">
              <a:rPr lang="en-US" smtClean="0"/>
              <a:t>3/3/14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053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EE66-67BA-3B4D-B077-6B7E7C12FADB}" type="datetimeFigureOut">
              <a:rPr lang="en-US" smtClean="0"/>
              <a:t>3/3/14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516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EE66-67BA-3B4D-B077-6B7E7C12FADB}" type="datetimeFigureOut">
              <a:rPr lang="en-US" smtClean="0"/>
              <a:t>3/3/14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655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EE66-67BA-3B4D-B077-6B7E7C12FADB}" type="datetimeFigureOut">
              <a:rPr lang="en-US" smtClean="0"/>
              <a:t>3/3/14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435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EE66-67BA-3B4D-B077-6B7E7C12FADB}" type="datetimeFigureOut">
              <a:rPr lang="en-US" smtClean="0"/>
              <a:t>3/3/14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343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EE66-67BA-3B4D-B077-6B7E7C12FADB}" type="datetimeFigureOut">
              <a:rPr lang="en-US" smtClean="0"/>
              <a:t>3/3/14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165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EE66-67BA-3B4D-B077-6B7E7C12FADB}" type="datetimeFigureOut">
              <a:rPr lang="en-US" smtClean="0"/>
              <a:t>3/3/14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62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EE66-67BA-3B4D-B077-6B7E7C12FADB}" type="datetimeFigureOut">
              <a:rPr lang="en-US" smtClean="0"/>
              <a:t>3/3/14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047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4EE66-67BA-3B4D-B077-6B7E7C12FADB}" type="datetimeFigureOut">
              <a:rPr lang="en-US" smtClean="0"/>
              <a:t>3/3/14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F21A7-0AB0-2847-BCF6-5FE76CAA1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960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70158"/>
            <a:ext cx="8229600" cy="1155529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b="1" dirty="0" smtClean="0">
                <a:latin typeface="Candara"/>
                <a:cs typeface="Candara"/>
              </a:rPr>
              <a:t>	</a:t>
            </a:r>
            <a:br>
              <a:rPr lang="en-US" sz="3600" b="1" dirty="0" smtClean="0">
                <a:latin typeface="Candara"/>
                <a:cs typeface="Candara"/>
              </a:rPr>
            </a:br>
            <a:r>
              <a:rPr lang="en-US" sz="3600" b="1" dirty="0" smtClean="0">
                <a:latin typeface="Candara"/>
                <a:cs typeface="Candara"/>
              </a:rPr>
              <a:t>	</a:t>
            </a:r>
            <a:r>
              <a:rPr lang="en-US" sz="3600" b="1" dirty="0" smtClean="0">
                <a:latin typeface="Candara"/>
                <a:cs typeface="Candara"/>
              </a:rPr>
              <a:t>	      Elements of Machine </a:t>
            </a:r>
            <a:r>
              <a:rPr lang="en-US" sz="3600" b="1" dirty="0" smtClean="0">
                <a:latin typeface="Candara"/>
                <a:cs typeface="Candara"/>
              </a:rPr>
              <a:t>Mythology</a:t>
            </a:r>
            <a:r>
              <a:rPr lang="en-US" sz="3600" b="1" dirty="0">
                <a:latin typeface="Candara"/>
                <a:cs typeface="Candara"/>
              </a:rPr>
              <a:t> </a:t>
            </a:r>
            <a:r>
              <a:rPr lang="en-US" sz="3200" dirty="0" smtClean="0">
                <a:latin typeface="Candara"/>
                <a:cs typeface="Candara"/>
              </a:rPr>
              <a:t/>
            </a:r>
            <a:br>
              <a:rPr lang="en-US" sz="3200" dirty="0" smtClean="0">
                <a:latin typeface="Candara"/>
                <a:cs typeface="Candara"/>
              </a:rPr>
            </a:br>
            <a:r>
              <a:rPr lang="en-US" sz="3200" dirty="0" smtClean="0">
                <a:latin typeface="Candara"/>
                <a:cs typeface="Candara"/>
              </a:rPr>
              <a:t/>
            </a:r>
            <a:br>
              <a:rPr lang="en-US" sz="3200" dirty="0" smtClean="0">
                <a:latin typeface="Candara"/>
                <a:cs typeface="Candara"/>
              </a:rPr>
            </a:br>
            <a:endParaRPr lang="en-US" sz="3200" dirty="0">
              <a:latin typeface="Candara"/>
              <a:cs typeface="Candar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320" y="3484881"/>
            <a:ext cx="8229600" cy="232663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					   </a:t>
            </a:r>
            <a:r>
              <a:rPr lang="en-US" dirty="0" smtClean="0">
                <a:latin typeface="Candara"/>
                <a:cs typeface="Candara"/>
              </a:rPr>
              <a:t> James D. Malley</a:t>
            </a:r>
          </a:p>
          <a:p>
            <a:pPr marL="0" indent="0">
              <a:buNone/>
            </a:pPr>
            <a:endParaRPr lang="en-US" dirty="0" smtClean="0">
              <a:latin typeface="Candara"/>
              <a:cs typeface="Candara"/>
            </a:endParaRPr>
          </a:p>
          <a:p>
            <a:pPr marL="0" indent="0" algn="ctr">
              <a:buNone/>
            </a:pPr>
            <a:r>
              <a:rPr lang="en-US" sz="2400" dirty="0" smtClean="0">
                <a:latin typeface="Candara"/>
                <a:cs typeface="Candara"/>
              </a:rPr>
              <a:t>Center for Information Technology</a:t>
            </a:r>
          </a:p>
          <a:p>
            <a:pPr marL="0" indent="0" algn="ctr">
              <a:buNone/>
            </a:pPr>
            <a:r>
              <a:rPr lang="en-US" sz="2400" dirty="0" smtClean="0">
                <a:latin typeface="Candara"/>
                <a:cs typeface="Candara"/>
              </a:rPr>
              <a:t>National Institutes of Health</a:t>
            </a:r>
          </a:p>
          <a:p>
            <a:pPr marL="0" indent="0" algn="ctr">
              <a:buNone/>
            </a:pPr>
            <a:r>
              <a:rPr lang="en-US" sz="2400" dirty="0" smtClean="0">
                <a:latin typeface="Candara"/>
                <a:cs typeface="Candara"/>
              </a:rPr>
              <a:t>jmalley@mail.nih.gov</a:t>
            </a:r>
          </a:p>
        </p:txBody>
      </p:sp>
    </p:spTree>
    <p:extLst>
      <p:ext uri="{BB962C8B-B14F-4D97-AF65-F5344CB8AC3E}">
        <p14:creationId xmlns:p14="http://schemas.microsoft.com/office/powerpoint/2010/main" val="18697249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/>
          <a:lstStyle/>
          <a:p>
            <a:pPr algn="l"/>
            <a:r>
              <a:rPr lang="en-US" sz="2800" b="1" dirty="0" smtClean="0">
                <a:latin typeface="Candara" charset="0"/>
              </a:rPr>
              <a:t>Myth #7  A good machine requires careful tuning </a:t>
            </a:r>
            <a:br>
              <a:rPr lang="en-US" sz="2800" b="1" dirty="0" smtClean="0">
                <a:latin typeface="Candara" charset="0"/>
              </a:rPr>
            </a:br>
            <a:r>
              <a:rPr lang="en-US" sz="2800" b="1" dirty="0" smtClean="0">
                <a:latin typeface="Candara" charset="0"/>
              </a:rPr>
              <a:t>			to work well </a:t>
            </a:r>
            <a:r>
              <a:rPr lang="en-US" sz="3200" b="1" dirty="0" smtClean="0">
                <a:latin typeface="Candara" charset="0"/>
              </a:rPr>
              <a:t> </a:t>
            </a:r>
          </a:p>
        </p:txBody>
      </p:sp>
      <p:sp>
        <p:nvSpPr>
          <p:cNvPr id="31747" name="TextBox 2"/>
          <p:cNvSpPr txBox="1">
            <a:spLocks noChangeArrowheads="1"/>
          </p:cNvSpPr>
          <p:nvPr/>
        </p:nvSpPr>
        <p:spPr bwMode="auto">
          <a:xfrm>
            <a:off x="609600" y="1524000"/>
            <a:ext cx="777240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Candara" charset="0"/>
                <a:cs typeface="Times" charset="0"/>
              </a:rPr>
              <a:t>FACT:	</a:t>
            </a:r>
            <a:r>
              <a:rPr lang="en-US" sz="2400" dirty="0" smtClean="0">
                <a:latin typeface="Times" charset="0"/>
                <a:cs typeface="Times" charset="0"/>
              </a:rPr>
              <a:t>Good </a:t>
            </a:r>
            <a:r>
              <a:rPr lang="en-US" sz="2400" dirty="0">
                <a:latin typeface="Times" charset="0"/>
                <a:cs typeface="Times" charset="0"/>
              </a:rPr>
              <a:t>machines need only some tuning, not much.</a:t>
            </a:r>
          </a:p>
          <a:p>
            <a:r>
              <a:rPr lang="en-US" sz="2400" dirty="0">
                <a:latin typeface="Times" charset="0"/>
                <a:cs typeface="Times" charset="0"/>
              </a:rPr>
              <a:t>	</a:t>
            </a:r>
            <a:r>
              <a:rPr lang="en-US" sz="2400" dirty="0" smtClean="0">
                <a:latin typeface="Times" charset="0"/>
                <a:cs typeface="Times" charset="0"/>
              </a:rPr>
              <a:t>	Most of the necessary tuning </a:t>
            </a:r>
            <a:r>
              <a:rPr lang="en-US" sz="2400" dirty="0">
                <a:latin typeface="Times" charset="0"/>
                <a:cs typeface="Times" charset="0"/>
              </a:rPr>
              <a:t>rules</a:t>
            </a:r>
            <a:r>
              <a:rPr lang="en-US" sz="2400" dirty="0" smtClean="0">
                <a:latin typeface="Times" charset="0"/>
                <a:cs typeface="Times" charset="0"/>
              </a:rPr>
              <a:t> just track the </a:t>
            </a:r>
          </a:p>
          <a:p>
            <a:r>
              <a:rPr lang="en-US" sz="2400" dirty="0" smtClean="0">
                <a:latin typeface="Times" charset="0"/>
                <a:cs typeface="Times" charset="0"/>
              </a:rPr>
              <a:t>		sample size. </a:t>
            </a:r>
          </a:p>
          <a:p>
            <a:endParaRPr lang="en-US" sz="1000" dirty="0" smtClean="0">
              <a:latin typeface="Times" charset="0"/>
              <a:cs typeface="Times" charset="0"/>
            </a:endParaRPr>
          </a:p>
          <a:p>
            <a:r>
              <a:rPr lang="en-US" sz="2400" i="1" dirty="0">
                <a:latin typeface="Times" charset="0"/>
                <a:cs typeface="Times" charset="0"/>
              </a:rPr>
              <a:t>Neural nets</a:t>
            </a:r>
            <a:r>
              <a:rPr lang="en-US" sz="2400" dirty="0">
                <a:latin typeface="Times" charset="0"/>
                <a:cs typeface="Times" charset="0"/>
              </a:rPr>
              <a:t>: the number of nodes, </a:t>
            </a:r>
            <a:r>
              <a:rPr lang="en-US" sz="2400" i="1" dirty="0">
                <a:latin typeface="Times" charset="0"/>
                <a:cs typeface="Times" charset="0"/>
              </a:rPr>
              <a:t>k</a:t>
            </a:r>
            <a:r>
              <a:rPr lang="en-US" sz="2400" dirty="0">
                <a:latin typeface="Times" charset="0"/>
                <a:cs typeface="Times" charset="0"/>
              </a:rPr>
              <a:t>, for the first hidden layer and with the sigmoid threshold, should grow but not too fast:  </a:t>
            </a:r>
            <a:r>
              <a:rPr lang="en-US" sz="2400" dirty="0" smtClean="0">
                <a:latin typeface="Times" charset="0"/>
                <a:cs typeface="Times" charset="0"/>
              </a:rPr>
              <a:t> 	</a:t>
            </a:r>
            <a:r>
              <a:rPr lang="en-US" sz="2400" i="1" dirty="0" smtClean="0">
                <a:latin typeface="Times" charset="0"/>
                <a:cs typeface="Times" charset="0"/>
              </a:rPr>
              <a:t>k </a:t>
            </a:r>
            <a:r>
              <a:rPr lang="en-US" sz="2400" dirty="0" smtClean="0">
                <a:latin typeface="Times" charset="0"/>
                <a:cs typeface="Times" charset="0"/>
              </a:rPr>
              <a:t> </a:t>
            </a:r>
            <a:r>
              <a:rPr lang="en-US" sz="2400" dirty="0">
                <a:latin typeface="Times" charset="0"/>
                <a:cs typeface="Times" charset="0"/>
              </a:rPr>
              <a:t>≈ √</a:t>
            </a:r>
            <a:r>
              <a:rPr lang="en-US" sz="2400" i="1" dirty="0" smtClean="0">
                <a:latin typeface="Times" charset="0"/>
                <a:cs typeface="Times" charset="0"/>
              </a:rPr>
              <a:t>n</a:t>
            </a:r>
          </a:p>
          <a:p>
            <a:endParaRPr lang="en-US" sz="1000" i="1" dirty="0" smtClean="0">
              <a:latin typeface="Times" charset="0"/>
              <a:cs typeface="Times" charset="0"/>
            </a:endParaRPr>
          </a:p>
          <a:p>
            <a:endParaRPr lang="en-US" sz="600" i="1" dirty="0">
              <a:latin typeface="Times" charset="0"/>
              <a:cs typeface="Times" charset="0"/>
            </a:endParaRPr>
          </a:p>
          <a:p>
            <a:r>
              <a:rPr lang="en-US" sz="2400" i="1" dirty="0">
                <a:latin typeface="Times" charset="0"/>
                <a:cs typeface="Times" charset="0"/>
              </a:rPr>
              <a:t>Nearest neighbors</a:t>
            </a:r>
            <a:r>
              <a:rPr lang="en-US" sz="2400" dirty="0">
                <a:latin typeface="Times" charset="0"/>
                <a:cs typeface="Times" charset="0"/>
              </a:rPr>
              <a:t>:</a:t>
            </a:r>
            <a:r>
              <a:rPr lang="en-US" sz="2400" i="1" dirty="0">
                <a:latin typeface="Times" charset="0"/>
                <a:cs typeface="Times" charset="0"/>
              </a:rPr>
              <a:t> </a:t>
            </a:r>
            <a:r>
              <a:rPr lang="en-US" sz="2400" dirty="0">
                <a:latin typeface="Times" charset="0"/>
                <a:cs typeface="Times" charset="0"/>
              </a:rPr>
              <a:t>number of neighbors, </a:t>
            </a:r>
            <a:r>
              <a:rPr lang="en-US" sz="2400" i="1" dirty="0">
                <a:latin typeface="Times" charset="0"/>
                <a:cs typeface="Times" charset="0"/>
              </a:rPr>
              <a:t>k</a:t>
            </a:r>
            <a:r>
              <a:rPr lang="en-US" sz="2400" dirty="0">
                <a:latin typeface="Times" charset="0"/>
                <a:cs typeface="Times" charset="0"/>
              </a:rPr>
              <a:t>, should have</a:t>
            </a:r>
            <a:r>
              <a:rPr lang="en-US" sz="2400" dirty="0" smtClean="0">
                <a:latin typeface="Times" charset="0"/>
                <a:cs typeface="Times" charset="0"/>
              </a:rPr>
              <a:t> </a:t>
            </a:r>
          </a:p>
          <a:p>
            <a:r>
              <a:rPr lang="en-US" sz="2400" i="1" dirty="0" smtClean="0">
                <a:latin typeface="Times" charset="0"/>
                <a:cs typeface="Times" charset="0"/>
              </a:rPr>
              <a:t>	k</a:t>
            </a:r>
            <a:r>
              <a:rPr lang="en-US" sz="2400" dirty="0">
                <a:latin typeface="Times" charset="0"/>
                <a:cs typeface="Times" charset="0"/>
              </a:rPr>
              <a:t>/</a:t>
            </a:r>
            <a:r>
              <a:rPr lang="en-US" sz="2400" i="1" dirty="0">
                <a:latin typeface="Times" charset="0"/>
                <a:cs typeface="Times" charset="0"/>
              </a:rPr>
              <a:t>n</a:t>
            </a:r>
            <a:r>
              <a:rPr lang="en-US" sz="2400" dirty="0">
                <a:latin typeface="Times" charset="0"/>
                <a:cs typeface="Times" charset="0"/>
              </a:rPr>
              <a:t>  going to zero, as </a:t>
            </a:r>
            <a:r>
              <a:rPr lang="en-US" sz="2400" i="1" dirty="0">
                <a:latin typeface="Times" charset="0"/>
                <a:cs typeface="Times" charset="0"/>
              </a:rPr>
              <a:t>n</a:t>
            </a:r>
            <a:r>
              <a:rPr lang="en-US" sz="2400" dirty="0">
                <a:latin typeface="Times" charset="0"/>
                <a:cs typeface="Times" charset="0"/>
              </a:rPr>
              <a:t> goes to </a:t>
            </a:r>
            <a:r>
              <a:rPr lang="en-US" sz="2400" dirty="0" smtClean="0">
                <a:latin typeface="Times" charset="0"/>
                <a:cs typeface="Times" charset="0"/>
              </a:rPr>
              <a:t>infinity</a:t>
            </a:r>
          </a:p>
          <a:p>
            <a:endParaRPr lang="en-US" sz="1000" dirty="0" smtClean="0">
              <a:latin typeface="Times" charset="0"/>
              <a:cs typeface="Times" charset="0"/>
            </a:endParaRPr>
          </a:p>
          <a:p>
            <a:endParaRPr lang="en-US" sz="600" dirty="0">
              <a:latin typeface="Times" charset="0"/>
              <a:cs typeface="Times" charset="0"/>
            </a:endParaRPr>
          </a:p>
          <a:p>
            <a:r>
              <a:rPr lang="en-US" sz="2400" i="1" dirty="0">
                <a:latin typeface="Times" charset="0"/>
                <a:cs typeface="Times" charset="0"/>
              </a:rPr>
              <a:t>Single decision trees</a:t>
            </a:r>
            <a:r>
              <a:rPr lang="en-US" sz="2400" dirty="0">
                <a:latin typeface="Times" charset="0"/>
                <a:cs typeface="Times" charset="0"/>
              </a:rPr>
              <a:t>: sample size, </a:t>
            </a:r>
            <a:r>
              <a:rPr lang="en-US" sz="2400" i="1" dirty="0">
                <a:latin typeface="Times" charset="0"/>
                <a:cs typeface="Times" charset="0"/>
              </a:rPr>
              <a:t>k</a:t>
            </a:r>
            <a:r>
              <a:rPr lang="en-US" sz="2400" i="1" baseline="-25000" dirty="0">
                <a:latin typeface="Times" charset="0"/>
                <a:cs typeface="Times" charset="0"/>
              </a:rPr>
              <a:t>n</a:t>
            </a:r>
            <a:r>
              <a:rPr lang="en-US" sz="2400" i="1" dirty="0">
                <a:latin typeface="Times" charset="0"/>
                <a:cs typeface="Times" charset="0"/>
              </a:rPr>
              <a:t>,</a:t>
            </a:r>
            <a:r>
              <a:rPr lang="en-US" sz="2400" dirty="0">
                <a:latin typeface="Times" charset="0"/>
                <a:cs typeface="Times" charset="0"/>
              </a:rPr>
              <a:t> of the smallest cell (terminal node) should have </a:t>
            </a:r>
            <a:r>
              <a:rPr lang="en-US" sz="2400" dirty="0" smtClean="0">
                <a:latin typeface="Times" charset="0"/>
                <a:cs typeface="Times" charset="0"/>
              </a:rPr>
              <a:t> </a:t>
            </a:r>
          </a:p>
          <a:p>
            <a:r>
              <a:rPr lang="en-US" sz="2400" i="1" dirty="0" smtClean="0">
                <a:latin typeface="Times" charset="0"/>
                <a:cs typeface="Times" charset="0"/>
              </a:rPr>
              <a:t>	k</a:t>
            </a:r>
            <a:r>
              <a:rPr lang="en-US" sz="2400" i="1" baseline="-25000" dirty="0" smtClean="0">
                <a:latin typeface="Times" charset="0"/>
                <a:cs typeface="Times" charset="0"/>
              </a:rPr>
              <a:t>n </a:t>
            </a:r>
            <a:r>
              <a:rPr lang="en-US" sz="2400" i="1" dirty="0">
                <a:latin typeface="Times" charset="0"/>
                <a:cs typeface="Times" charset="0"/>
              </a:rPr>
              <a:t>/ </a:t>
            </a:r>
            <a:r>
              <a:rPr lang="en-US" sz="2400" dirty="0">
                <a:latin typeface="Times" charset="0"/>
                <a:cs typeface="Times" charset="0"/>
              </a:rPr>
              <a:t>log </a:t>
            </a:r>
            <a:r>
              <a:rPr lang="en-US" sz="2400" i="1" dirty="0">
                <a:latin typeface="Times" charset="0"/>
                <a:cs typeface="Times" charset="0"/>
              </a:rPr>
              <a:t>n</a:t>
            </a:r>
            <a:r>
              <a:rPr lang="en-US" sz="2400" dirty="0">
                <a:latin typeface="Times" charset="0"/>
                <a:cs typeface="Times" charset="0"/>
              </a:rPr>
              <a:t>  going to </a:t>
            </a:r>
            <a:r>
              <a:rPr lang="en-US" sz="2400" dirty="0" smtClean="0">
                <a:latin typeface="Times" charset="0"/>
                <a:cs typeface="Times" charset="0"/>
              </a:rPr>
              <a:t>infinity,</a:t>
            </a:r>
            <a:r>
              <a:rPr lang="en-US" sz="2400" i="1" dirty="0" smtClean="0">
                <a:latin typeface="Times" charset="0"/>
                <a:cs typeface="Times" charset="0"/>
              </a:rPr>
              <a:t> </a:t>
            </a:r>
            <a:r>
              <a:rPr lang="en-US" sz="2400" dirty="0" smtClean="0">
                <a:latin typeface="Times" charset="0"/>
                <a:cs typeface="Times" charset="0"/>
              </a:rPr>
              <a:t>as </a:t>
            </a:r>
            <a:r>
              <a:rPr lang="en-US" sz="2400" i="1" dirty="0" smtClean="0">
                <a:latin typeface="Times" charset="0"/>
                <a:cs typeface="Times" charset="0"/>
              </a:rPr>
              <a:t>n</a:t>
            </a:r>
            <a:r>
              <a:rPr lang="en-US" sz="2400" dirty="0" smtClean="0">
                <a:latin typeface="Times" charset="0"/>
                <a:cs typeface="Times" charset="0"/>
              </a:rPr>
              <a:t> goes to infinity</a:t>
            </a:r>
            <a:endParaRPr lang="en-US" sz="2400" i="1" dirty="0">
              <a:latin typeface="Times" charset="0"/>
              <a:cs typeface="Time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5722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/>
          <a:lstStyle/>
          <a:p>
            <a:pPr algn="l"/>
            <a:r>
              <a:rPr lang="en-US" sz="2800" b="1" dirty="0" smtClean="0">
                <a:latin typeface="Candara" charset="0"/>
              </a:rPr>
              <a:t>Myth #8	  There must exist some </a:t>
            </a:r>
            <a:r>
              <a:rPr lang="en-US" sz="2800" b="1" i="1" dirty="0" smtClean="0">
                <a:latin typeface="Candara" charset="0"/>
              </a:rPr>
              <a:t>unique </a:t>
            </a:r>
            <a:r>
              <a:rPr lang="en-US" sz="2800" b="1" dirty="0" smtClean="0">
                <a:latin typeface="Candara" charset="0"/>
              </a:rPr>
              <a:t>small set </a:t>
            </a:r>
            <a:br>
              <a:rPr lang="en-US" sz="2800" b="1" dirty="0" smtClean="0">
                <a:latin typeface="Candara" charset="0"/>
              </a:rPr>
            </a:br>
            <a:r>
              <a:rPr lang="en-US" sz="2800" b="1" dirty="0" smtClean="0">
                <a:latin typeface="Candara" charset="0"/>
              </a:rPr>
              <a:t>			  of most predictive features</a:t>
            </a:r>
            <a:endParaRPr lang="en-US" sz="2800" dirty="0" smtClean="0"/>
          </a:p>
        </p:txBody>
      </p:sp>
      <p:sp>
        <p:nvSpPr>
          <p:cNvPr id="34819" name="TextBox 2"/>
          <p:cNvSpPr txBox="1">
            <a:spLocks noChangeArrowheads="1"/>
          </p:cNvSpPr>
          <p:nvPr/>
        </p:nvSpPr>
        <p:spPr bwMode="auto">
          <a:xfrm>
            <a:off x="609600" y="1828800"/>
            <a:ext cx="8382000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/>
            <a:r>
              <a:rPr lang="en-US" sz="2400" b="1" dirty="0">
                <a:latin typeface="Candara" charset="0"/>
                <a:cs typeface="Times" charset="0"/>
              </a:rPr>
              <a:t>FACT:</a:t>
            </a:r>
            <a:r>
              <a:rPr lang="en-US" sz="2400" b="1" dirty="0" smtClean="0">
                <a:latin typeface="Times" charset="0"/>
                <a:cs typeface="Times" charset="0"/>
              </a:rPr>
              <a:t>	</a:t>
            </a:r>
            <a:r>
              <a:rPr lang="en-US" sz="2400" dirty="0" smtClean="0">
                <a:latin typeface="Times" charset="0"/>
                <a:cs typeface="Times" charset="0"/>
              </a:rPr>
              <a:t>Many simple </a:t>
            </a:r>
            <a:r>
              <a:rPr lang="en-US" sz="2400" dirty="0">
                <a:latin typeface="Times" charset="0"/>
                <a:cs typeface="Times" charset="0"/>
              </a:rPr>
              <a:t>examples show the nonuniqueness of</a:t>
            </a:r>
          </a:p>
          <a:p>
            <a:pPr marL="457200" indent="-457200"/>
            <a:r>
              <a:rPr lang="en-US" sz="2400" dirty="0">
                <a:latin typeface="Times" charset="0"/>
                <a:cs typeface="Times" charset="0"/>
              </a:rPr>
              <a:t>		important </a:t>
            </a:r>
            <a:r>
              <a:rPr lang="en-US" sz="2400" dirty="0" smtClean="0">
                <a:latin typeface="Times" charset="0"/>
                <a:cs typeface="Times" charset="0"/>
              </a:rPr>
              <a:t>feature sets. </a:t>
            </a:r>
            <a:endParaRPr lang="en-US" sz="2400" dirty="0">
              <a:latin typeface="Times" charset="0"/>
              <a:cs typeface="Times" charset="0"/>
            </a:endParaRPr>
          </a:p>
          <a:p>
            <a:pPr marL="457200" indent="-457200"/>
            <a:endParaRPr lang="en-US" sz="2400" dirty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Good models need not be unique.</a:t>
            </a:r>
            <a:r>
              <a:rPr lang="en-US" sz="2400" dirty="0" smtClean="0">
                <a:latin typeface="Times" charset="0"/>
                <a:cs typeface="Times" charset="0"/>
              </a:rPr>
              <a:t> Or, it </a:t>
            </a:r>
            <a:r>
              <a:rPr lang="en-US" sz="2400" dirty="0">
                <a:latin typeface="Times" charset="0"/>
                <a:cs typeface="Times" charset="0"/>
              </a:rPr>
              <a:t>might take </a:t>
            </a:r>
            <a:r>
              <a:rPr lang="en-US" sz="2400" dirty="0" smtClean="0">
                <a:latin typeface="Times" charset="0"/>
                <a:cs typeface="Times" charset="0"/>
              </a:rPr>
              <a:t>an infinite amount </a:t>
            </a:r>
            <a:r>
              <a:rPr lang="en-US" sz="2400" dirty="0">
                <a:latin typeface="Times" charset="0"/>
                <a:cs typeface="Times" charset="0"/>
              </a:rPr>
              <a:t>of data to detect any difference between them.</a:t>
            </a:r>
          </a:p>
          <a:p>
            <a:pPr marL="457200" indent="-457200">
              <a:buFontTx/>
              <a:buAutoNum type="arabicPeriod"/>
            </a:pPr>
            <a:endParaRPr lang="en-US" dirty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Biological processes are typically not unique or </a:t>
            </a:r>
            <a:r>
              <a:rPr lang="en-US" sz="2400" dirty="0" smtClean="0">
                <a:latin typeface="Times" charset="0"/>
                <a:cs typeface="Times" charset="0"/>
              </a:rPr>
              <a:t>singular.</a:t>
            </a:r>
          </a:p>
          <a:p>
            <a:pPr marL="457200" indent="-457200"/>
            <a:r>
              <a:rPr lang="en-US" sz="2400" dirty="0" smtClean="0">
                <a:latin typeface="Times" charset="0"/>
                <a:cs typeface="Times" charset="0"/>
              </a:rPr>
              <a:t>	Nature rarely functions from singularity.</a:t>
            </a:r>
          </a:p>
          <a:p>
            <a:pPr marL="457200" indent="-457200">
              <a:buFontTx/>
              <a:buAutoNum type="arabicPeriod"/>
            </a:pPr>
            <a:endParaRPr lang="en-US" dirty="0" smtClean="0">
              <a:latin typeface="Times" charset="0"/>
              <a:cs typeface="Times" charset="0"/>
            </a:endParaRPr>
          </a:p>
          <a:p>
            <a:pPr marL="457200" indent="-457200"/>
            <a:r>
              <a:rPr lang="en-US" sz="2400" dirty="0" smtClean="0">
                <a:latin typeface="Times" charset="0"/>
                <a:cs typeface="Times" charset="0"/>
              </a:rPr>
              <a:t>3.	Using relentlessly </a:t>
            </a:r>
            <a:r>
              <a:rPr lang="en-US" sz="2400" i="1" dirty="0" smtClean="0">
                <a:latin typeface="Times" charset="0"/>
                <a:cs typeface="Times" charset="0"/>
              </a:rPr>
              <a:t>univariate </a:t>
            </a:r>
            <a:r>
              <a:rPr lang="en-US" sz="2400" dirty="0">
                <a:latin typeface="Times" charset="0"/>
                <a:cs typeface="Times" charset="0"/>
              </a:rPr>
              <a:t>methods over large feature sets</a:t>
            </a:r>
            <a:r>
              <a:rPr lang="en-US" sz="2400" dirty="0" smtClean="0">
                <a:latin typeface="Times" charset="0"/>
                <a:cs typeface="Times" charset="0"/>
              </a:rPr>
              <a:t> </a:t>
            </a:r>
          </a:p>
          <a:p>
            <a:pPr marL="457200" indent="-457200"/>
            <a:r>
              <a:rPr lang="en-US" sz="2400" dirty="0" smtClean="0">
                <a:latin typeface="Times" charset="0"/>
                <a:cs typeface="Times" charset="0"/>
              </a:rPr>
              <a:t>	is </a:t>
            </a:r>
            <a:r>
              <a:rPr lang="en-US" sz="2400" dirty="0">
                <a:latin typeface="Times" charset="0"/>
                <a:cs typeface="Times" charset="0"/>
              </a:rPr>
              <a:t>provably mistaken; </a:t>
            </a:r>
            <a:r>
              <a:rPr lang="en-US" sz="2400" dirty="0" smtClean="0">
                <a:latin typeface="Times" charset="0"/>
                <a:cs typeface="Times" charset="0"/>
              </a:rPr>
              <a:t>Simple examples show otherwise;</a:t>
            </a:r>
          </a:p>
          <a:p>
            <a:pPr marL="457200" indent="-457200"/>
            <a:r>
              <a:rPr lang="en-US" sz="2400" dirty="0">
                <a:latin typeface="Times" charset="0"/>
                <a:cs typeface="Times" charset="0"/>
              </a:rPr>
              <a:t>	</a:t>
            </a:r>
            <a:r>
              <a:rPr lang="en-US" sz="2400" dirty="0" smtClean="0">
                <a:latin typeface="Times" charset="0"/>
                <a:cs typeface="Times" charset="0"/>
              </a:rPr>
              <a:t>FDR methods are a form of univariate mysticism.</a:t>
            </a:r>
            <a:endParaRPr lang="en-US" sz="2400" dirty="0">
              <a:latin typeface="Times" charset="0"/>
              <a:cs typeface="Time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1170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/>
          <a:lstStyle/>
          <a:p>
            <a:pPr algn="l"/>
            <a:r>
              <a:rPr lang="en-US" sz="2800" b="1" dirty="0" smtClean="0">
                <a:latin typeface="Candara" charset="0"/>
              </a:rPr>
              <a:t>Myth #9	  Competing sets of important features 				  can be nicely ranked and combined </a:t>
            </a:r>
            <a:endParaRPr lang="en-US" sz="3200" b="1" dirty="0" smtClean="0">
              <a:latin typeface="Candara" charset="0"/>
            </a:endParaRPr>
          </a:p>
        </p:txBody>
      </p:sp>
      <p:sp>
        <p:nvSpPr>
          <p:cNvPr id="35843" name="TextBox 2"/>
          <p:cNvSpPr txBox="1">
            <a:spLocks noChangeArrowheads="1"/>
          </p:cNvSpPr>
          <p:nvPr/>
        </p:nvSpPr>
        <p:spPr bwMode="auto">
          <a:xfrm>
            <a:off x="609600" y="1905000"/>
            <a:ext cx="8077200" cy="324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/>
            <a:r>
              <a:rPr lang="en-US" sz="2400" b="1" dirty="0">
                <a:latin typeface="Candara" charset="0"/>
                <a:cs typeface="Times" charset="0"/>
              </a:rPr>
              <a:t>FACT:</a:t>
            </a:r>
            <a:r>
              <a:rPr lang="en-US" sz="2400" dirty="0">
                <a:latin typeface="Times" charset="0"/>
                <a:cs typeface="Times" charset="0"/>
              </a:rPr>
              <a:t>	Distinct lists of important features </a:t>
            </a:r>
            <a:r>
              <a:rPr lang="en-US" sz="2400" i="1" dirty="0">
                <a:latin typeface="Times" charset="0"/>
                <a:cs typeface="Times" charset="0"/>
              </a:rPr>
              <a:t>cannot </a:t>
            </a:r>
            <a:r>
              <a:rPr lang="en-US" sz="2400" dirty="0">
                <a:latin typeface="Times" charset="0"/>
                <a:cs typeface="Times" charset="0"/>
              </a:rPr>
              <a:t>always be 		combined and maintain logical</a:t>
            </a:r>
            <a:r>
              <a:rPr lang="en-US" sz="2400" dirty="0" smtClean="0">
                <a:latin typeface="Times" charset="0"/>
                <a:cs typeface="Times" charset="0"/>
              </a:rPr>
              <a:t> consistency</a:t>
            </a:r>
            <a:endParaRPr lang="en-US" sz="2400" dirty="0">
              <a:latin typeface="Times" charset="0"/>
              <a:cs typeface="Times" charset="0"/>
            </a:endParaRPr>
          </a:p>
          <a:p>
            <a:pPr marL="457200" indent="-457200"/>
            <a:endParaRPr lang="en-US" dirty="0" smtClean="0">
              <a:latin typeface="Times" charset="0"/>
              <a:cs typeface="Times" charset="0"/>
            </a:endParaRPr>
          </a:p>
          <a:p>
            <a:pPr marL="457200" indent="-457200">
              <a:spcAft>
                <a:spcPts val="600"/>
              </a:spcAft>
              <a:buFontTx/>
              <a:buAutoNum type="arabicPeriod"/>
            </a:pPr>
            <a:r>
              <a:rPr lang="en-US" sz="2400" dirty="0" smtClean="0">
                <a:latin typeface="Times" charset="0"/>
                <a:cs typeface="Times" charset="0"/>
              </a:rPr>
              <a:t>Already known </a:t>
            </a:r>
            <a:r>
              <a:rPr lang="en-US" sz="2400" dirty="0">
                <a:latin typeface="Times" charset="0"/>
                <a:cs typeface="Times" charset="0"/>
              </a:rPr>
              <a:t>to </a:t>
            </a:r>
            <a:r>
              <a:rPr lang="en-US" sz="2400" dirty="0" smtClean="0">
                <a:latin typeface="Times" charset="0"/>
                <a:cs typeface="Times" charset="0"/>
              </a:rPr>
              <a:t>Condorcet, 1785!</a:t>
            </a:r>
          </a:p>
          <a:p>
            <a:pPr marL="457200" indent="-457200">
              <a:spcAft>
                <a:spcPts val="600"/>
              </a:spcAft>
              <a:buFontTx/>
              <a:buAutoNum type="arabicPeriod"/>
            </a:pPr>
            <a:endParaRPr lang="en-US" sz="600" dirty="0">
              <a:latin typeface="Times" charset="0"/>
              <a:cs typeface="Times" charset="0"/>
            </a:endParaRPr>
          </a:p>
          <a:p>
            <a:pPr marL="457200" indent="-457200">
              <a:spcAft>
                <a:spcPts val="600"/>
              </a:spcAft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Relates to the voting paradox of Arrow, 1951</a:t>
            </a:r>
          </a:p>
          <a:p>
            <a:pPr marL="457200" indent="-457200">
              <a:spcAft>
                <a:spcPts val="600"/>
              </a:spcAft>
              <a:buFontTx/>
              <a:buAutoNum type="arabicPeriod"/>
            </a:pPr>
            <a:endParaRPr lang="en-US" sz="600" dirty="0">
              <a:latin typeface="Times" charset="0"/>
              <a:cs typeface="Times" charset="0"/>
            </a:endParaRPr>
          </a:p>
          <a:p>
            <a:pPr marL="457200" indent="-457200">
              <a:spcAft>
                <a:spcPts val="600"/>
              </a:spcAft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Carefully studied by Saari and Haunsperger, 1991, 1992, </a:t>
            </a:r>
            <a:r>
              <a:rPr lang="en-US" sz="2400" dirty="0" smtClean="0">
                <a:latin typeface="Times" charset="0"/>
                <a:cs typeface="Times" charset="0"/>
              </a:rPr>
              <a:t>2003, 2011</a:t>
            </a:r>
            <a:endParaRPr lang="en-US" sz="2400" dirty="0">
              <a:latin typeface="Times" charset="0"/>
              <a:cs typeface="Times" charset="0"/>
            </a:endParaRPr>
          </a:p>
          <a:p>
            <a:pPr marL="457200" indent="-457200">
              <a:spcAft>
                <a:spcPts val="600"/>
              </a:spcAft>
              <a:buFontTx/>
              <a:buAutoNum type="arabicPeriod"/>
            </a:pPr>
            <a:endParaRPr lang="en-US" sz="600" dirty="0">
              <a:latin typeface="Times" charset="0"/>
              <a:cs typeface="Time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4966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algn="l"/>
            <a:r>
              <a:rPr lang="en-US" sz="3200" b="1" dirty="0" smtClean="0">
                <a:latin typeface="Candara" charset="0"/>
              </a:rPr>
              <a:t>	</a:t>
            </a:r>
            <a:r>
              <a:rPr lang="en-US" sz="3200" b="1" dirty="0" smtClean="0">
                <a:latin typeface="Candara" charset="0"/>
              </a:rPr>
              <a:t>		A Summary</a:t>
            </a:r>
            <a:endParaRPr lang="en-US" sz="3200" b="1" dirty="0" smtClean="0">
              <a:latin typeface="Candara" charset="0"/>
            </a:endParaRPr>
          </a:p>
        </p:txBody>
      </p:sp>
      <p:sp>
        <p:nvSpPr>
          <p:cNvPr id="36867" name="TextBox 3"/>
          <p:cNvSpPr txBox="1">
            <a:spLocks noChangeArrowheads="1"/>
          </p:cNvSpPr>
          <p:nvPr/>
        </p:nvSpPr>
        <p:spPr bwMode="auto">
          <a:xfrm>
            <a:off x="533400" y="1109124"/>
            <a:ext cx="7848600" cy="3801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Benchmarking over a set of machines on several data sets</a:t>
            </a:r>
          </a:p>
          <a:p>
            <a:pPr marL="457200" indent="-457200"/>
            <a:r>
              <a:rPr lang="en-US" sz="2400" dirty="0">
                <a:latin typeface="Times" charset="0"/>
                <a:cs typeface="Times" charset="0"/>
              </a:rPr>
              <a:t>	—to find a</a:t>
            </a:r>
            <a:r>
              <a:rPr lang="en-US" sz="2400" dirty="0" smtClean="0">
                <a:latin typeface="Times" charset="0"/>
                <a:cs typeface="Times" charset="0"/>
              </a:rPr>
              <a:t> single grand </a:t>
            </a:r>
            <a:r>
              <a:rPr lang="en-US" sz="2400" dirty="0">
                <a:latin typeface="Times" charset="0"/>
                <a:cs typeface="Times" charset="0"/>
              </a:rPr>
              <a:t>super machine</a:t>
            </a:r>
            <a:r>
              <a:rPr lang="en-US" sz="2400" dirty="0" smtClean="0">
                <a:latin typeface="Times" charset="0"/>
                <a:cs typeface="Times" charset="0"/>
              </a:rPr>
              <a:t> good for </a:t>
            </a:r>
            <a:r>
              <a:rPr lang="en-US" sz="2400" dirty="0">
                <a:latin typeface="Times" charset="0"/>
                <a:cs typeface="Times" charset="0"/>
              </a:rPr>
              <a:t>all</a:t>
            </a:r>
            <a:r>
              <a:rPr lang="en-US" sz="2400" i="1" dirty="0">
                <a:latin typeface="Times" charset="0"/>
                <a:cs typeface="Times" charset="0"/>
              </a:rPr>
              <a:t> </a:t>
            </a:r>
            <a:r>
              <a:rPr lang="en-US" sz="2400" dirty="0">
                <a:latin typeface="Times" charset="0"/>
                <a:cs typeface="Times" charset="0"/>
              </a:rPr>
              <a:t>data—</a:t>
            </a:r>
          </a:p>
          <a:p>
            <a:pPr marL="457200" indent="-457200"/>
            <a:r>
              <a:rPr lang="en-US" sz="2400" dirty="0">
                <a:latin typeface="Times" charset="0"/>
                <a:cs typeface="Times" charset="0"/>
              </a:rPr>
              <a:t>	is provably </a:t>
            </a:r>
            <a:r>
              <a:rPr lang="en-US" sz="2400" dirty="0" smtClean="0">
                <a:latin typeface="Times" charset="0"/>
                <a:cs typeface="Times" charset="0"/>
              </a:rPr>
              <a:t>mistaken.</a:t>
            </a:r>
          </a:p>
          <a:p>
            <a:pPr marL="457200" indent="-457200"/>
            <a:endParaRPr lang="en-US" sz="1200" dirty="0">
              <a:latin typeface="Times" charset="0"/>
              <a:cs typeface="Times" charset="0"/>
            </a:endParaRPr>
          </a:p>
          <a:p>
            <a:pPr marL="457200" indent="-457200"/>
            <a:endParaRPr lang="en-US" sz="600" dirty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 startAt="2"/>
            </a:pPr>
            <a:r>
              <a:rPr lang="en-US" sz="2400" dirty="0">
                <a:latin typeface="Times" charset="0"/>
                <a:cs typeface="Times" charset="0"/>
              </a:rPr>
              <a:t>It is</a:t>
            </a:r>
            <a:r>
              <a:rPr lang="en-US" sz="2400" i="1" dirty="0">
                <a:latin typeface="Times" charset="0"/>
                <a:cs typeface="Times" charset="0"/>
              </a:rPr>
              <a:t> </a:t>
            </a:r>
            <a:r>
              <a:rPr lang="en-US" sz="2400" dirty="0">
                <a:latin typeface="Times" charset="0"/>
                <a:cs typeface="Times" charset="0"/>
              </a:rPr>
              <a:t>informative to look at a set of machines on a single data set to see how they behave on that </a:t>
            </a:r>
            <a:r>
              <a:rPr lang="en-US" sz="2400" dirty="0" smtClean="0">
                <a:latin typeface="Times" charset="0"/>
                <a:cs typeface="Times" charset="0"/>
              </a:rPr>
              <a:t>data, how they break, why they misbehave.</a:t>
            </a:r>
          </a:p>
          <a:p>
            <a:pPr marL="457200" indent="-457200">
              <a:buFontTx/>
              <a:buAutoNum type="arabicPeriod" startAt="2"/>
            </a:pPr>
            <a:endParaRPr lang="en-US" sz="1100" dirty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 startAt="2"/>
            </a:pPr>
            <a:endParaRPr lang="en-US" sz="600" dirty="0" smtClean="0">
              <a:latin typeface="Times" charset="0"/>
              <a:cs typeface="Times" charset="0"/>
            </a:endParaRPr>
          </a:p>
          <a:p>
            <a:pPr marL="457200" indent="-457200">
              <a:buAutoNum type="arabicPeriod" startAt="3"/>
            </a:pPr>
            <a:r>
              <a:rPr lang="en-US" sz="2400" dirty="0" smtClean="0">
                <a:latin typeface="Times" charset="0"/>
                <a:cs typeface="Times" charset="0"/>
              </a:rPr>
              <a:t>Choosing </a:t>
            </a:r>
            <a:r>
              <a:rPr lang="en-US" sz="2400" dirty="0">
                <a:latin typeface="Times" charset="0"/>
                <a:cs typeface="Times" charset="0"/>
              </a:rPr>
              <a:t>a winner is </a:t>
            </a:r>
            <a:r>
              <a:rPr lang="en-US" sz="2400" dirty="0" smtClean="0">
                <a:latin typeface="Times" charset="0"/>
                <a:cs typeface="Times" charset="0"/>
              </a:rPr>
              <a:t>unnecessary</a:t>
            </a:r>
            <a:r>
              <a:rPr lang="en-US" sz="2400" dirty="0">
                <a:latin typeface="Times" charset="0"/>
                <a:cs typeface="Times" charset="0"/>
              </a:rPr>
              <a:t>, </a:t>
            </a:r>
            <a:r>
              <a:rPr lang="en-US" sz="2400" dirty="0" smtClean="0">
                <a:latin typeface="Times" charset="0"/>
                <a:cs typeface="Times" charset="0"/>
              </a:rPr>
              <a:t>as the </a:t>
            </a:r>
            <a:r>
              <a:rPr lang="en-US" sz="2400" b="1" dirty="0" smtClean="0">
                <a:latin typeface="Times" charset="0"/>
                <a:cs typeface="Times" charset="0"/>
              </a:rPr>
              <a:t>regression</a:t>
            </a:r>
            <a:r>
              <a:rPr lang="en-US" sz="2400" dirty="0" smtClean="0">
                <a:latin typeface="Times" charset="0"/>
                <a:cs typeface="Times" charset="0"/>
              </a:rPr>
              <a:t> </a:t>
            </a:r>
            <a:r>
              <a:rPr lang="en-US" sz="2400" b="1" dirty="0" smtClean="0">
                <a:latin typeface="Times" charset="0"/>
                <a:cs typeface="Times" charset="0"/>
              </a:rPr>
              <a:t>collective</a:t>
            </a:r>
            <a:r>
              <a:rPr lang="en-US" sz="2400" dirty="0" smtClean="0">
                <a:latin typeface="Times" charset="0"/>
                <a:cs typeface="Times" charset="0"/>
              </a:rPr>
              <a:t> is provably optimal over any set of machines. </a:t>
            </a:r>
          </a:p>
          <a:p>
            <a:pPr marL="457200" indent="-457200">
              <a:buAutoNum type="arabicPeriod" startAt="3"/>
            </a:pPr>
            <a:endParaRPr lang="en-US" sz="1400" dirty="0" smtClean="0">
              <a:latin typeface="Times" charset="0"/>
              <a:cs typeface="Time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0290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dirty="0" smtClean="0">
                <a:latin typeface="Candara"/>
                <a:cs typeface="Candara"/>
              </a:rPr>
              <a:t>			</a:t>
            </a:r>
            <a:r>
              <a:rPr lang="en-US" sz="3200" b="1" dirty="0" smtClean="0">
                <a:latin typeface="Candara"/>
                <a:cs typeface="Candara"/>
              </a:rPr>
              <a:t>Some References</a:t>
            </a:r>
            <a:endParaRPr lang="en-US" sz="3200" b="1" dirty="0">
              <a:latin typeface="Candara"/>
              <a:cs typeface="Candar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63040" y="1417638"/>
            <a:ext cx="6314543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ndara"/>
                <a:cs typeface="Candara"/>
              </a:rPr>
              <a:t>Probability </a:t>
            </a:r>
            <a:r>
              <a:rPr lang="en-US" b="1" dirty="0" smtClean="0">
                <a:latin typeface="Candara"/>
                <a:cs typeface="Candara"/>
              </a:rPr>
              <a:t>Machines: Consistent </a:t>
            </a:r>
            <a:r>
              <a:rPr lang="en-US" b="1" dirty="0">
                <a:latin typeface="Candara"/>
                <a:cs typeface="Candara"/>
              </a:rPr>
              <a:t>Probability </a:t>
            </a:r>
            <a:r>
              <a:rPr lang="en-US" b="1" dirty="0" smtClean="0">
                <a:latin typeface="Candara"/>
                <a:cs typeface="Candara"/>
              </a:rPr>
              <a:t>Estimation</a:t>
            </a:r>
          </a:p>
          <a:p>
            <a:r>
              <a:rPr lang="en-US" b="1" dirty="0" smtClean="0">
                <a:latin typeface="Candara"/>
                <a:cs typeface="Candara"/>
              </a:rPr>
              <a:t>Using </a:t>
            </a:r>
            <a:r>
              <a:rPr lang="en-US" b="1" dirty="0">
                <a:latin typeface="Candara"/>
                <a:cs typeface="Candara"/>
              </a:rPr>
              <a:t>Nonparametric Learning Machines</a:t>
            </a:r>
          </a:p>
          <a:p>
            <a:r>
              <a:rPr lang="en-US" dirty="0">
                <a:latin typeface="Candara"/>
                <a:cs typeface="Candara"/>
              </a:rPr>
              <a:t>JD Malley, J Kruppa, A Dasgupta, KG Malley, A Ziegler</a:t>
            </a:r>
          </a:p>
          <a:p>
            <a:r>
              <a:rPr lang="en-US" i="1" dirty="0">
                <a:latin typeface="Candara"/>
                <a:cs typeface="Candara"/>
              </a:rPr>
              <a:t>Methods Inf Med</a:t>
            </a:r>
            <a:r>
              <a:rPr lang="en-US" dirty="0">
                <a:latin typeface="Candara"/>
                <a:cs typeface="Candara"/>
              </a:rPr>
              <a:t> 2011; 50: doi: 10.3414/ME00-01-0052</a:t>
            </a:r>
          </a:p>
          <a:p>
            <a:r>
              <a:rPr lang="en-US" dirty="0">
                <a:latin typeface="Candara"/>
                <a:cs typeface="Candara"/>
              </a:rPr>
              <a:t> </a:t>
            </a:r>
          </a:p>
          <a:p>
            <a:r>
              <a:rPr lang="en-US" b="1" dirty="0">
                <a:latin typeface="Candara"/>
                <a:cs typeface="Candara"/>
              </a:rPr>
              <a:t>Risk Estimation using Probability Machine</a:t>
            </a:r>
            <a:r>
              <a:rPr lang="en-US" i="1" dirty="0">
                <a:latin typeface="Candara"/>
                <a:cs typeface="Candara"/>
              </a:rPr>
              <a:t>s</a:t>
            </a:r>
          </a:p>
          <a:p>
            <a:r>
              <a:rPr lang="en-US" dirty="0">
                <a:latin typeface="Candara"/>
                <a:cs typeface="Candara"/>
              </a:rPr>
              <a:t>A Dasgupta, S Szymczak, JH Moore, JE Bailey‐Wilson, JD Malley</a:t>
            </a:r>
          </a:p>
          <a:p>
            <a:r>
              <a:rPr lang="en-US" dirty="0" smtClean="0">
                <a:latin typeface="Candara"/>
                <a:cs typeface="Candara"/>
              </a:rPr>
              <a:t>In press: </a:t>
            </a:r>
            <a:r>
              <a:rPr lang="en-US" i="1" dirty="0" smtClean="0">
                <a:latin typeface="Candara"/>
                <a:cs typeface="Candara"/>
              </a:rPr>
              <a:t>BioData Mining</a:t>
            </a:r>
            <a:r>
              <a:rPr lang="en-US" dirty="0">
                <a:latin typeface="Candara"/>
                <a:cs typeface="Candara"/>
              </a:rPr>
              <a:t> </a:t>
            </a:r>
            <a:r>
              <a:rPr lang="en-US" dirty="0" smtClean="0">
                <a:latin typeface="Candara"/>
                <a:cs typeface="Candara"/>
              </a:rPr>
              <a:t> </a:t>
            </a:r>
            <a:r>
              <a:rPr lang="en-US" dirty="0" smtClean="0">
                <a:latin typeface="Candara"/>
                <a:cs typeface="Candara"/>
              </a:rPr>
              <a:t>February 2014</a:t>
            </a:r>
            <a:endParaRPr lang="en-US" dirty="0">
              <a:latin typeface="Candara"/>
              <a:cs typeface="Candara"/>
            </a:endParaRPr>
          </a:p>
          <a:p>
            <a:r>
              <a:rPr lang="en-US" dirty="0">
                <a:latin typeface="Candara"/>
                <a:cs typeface="Candara"/>
              </a:rPr>
              <a:t> </a:t>
            </a:r>
          </a:p>
          <a:p>
            <a:r>
              <a:rPr lang="en-US" b="1" dirty="0">
                <a:latin typeface="Candara"/>
                <a:cs typeface="Candara"/>
              </a:rPr>
              <a:t>COBRA:  A Nonlinear Aggregation Strategy</a:t>
            </a:r>
          </a:p>
          <a:p>
            <a:r>
              <a:rPr lang="en-US" dirty="0">
                <a:latin typeface="Candara"/>
                <a:cs typeface="Candara"/>
              </a:rPr>
              <a:t>G Biau, A Fischer, B Guedj, JD Malley</a:t>
            </a:r>
          </a:p>
          <a:p>
            <a:r>
              <a:rPr lang="en-US" dirty="0" smtClean="0">
                <a:latin typeface="Candara"/>
                <a:cs typeface="Candara"/>
              </a:rPr>
              <a:t>(= Regression </a:t>
            </a:r>
            <a:r>
              <a:rPr lang="en-US" dirty="0">
                <a:latin typeface="Candara"/>
                <a:cs typeface="Candara"/>
              </a:rPr>
              <a:t>Collectives)</a:t>
            </a:r>
          </a:p>
          <a:p>
            <a:r>
              <a:rPr lang="en-US" dirty="0">
                <a:latin typeface="Candara"/>
                <a:cs typeface="Candara"/>
              </a:rPr>
              <a:t>In Review</a:t>
            </a:r>
            <a:r>
              <a:rPr lang="en-US" dirty="0" smtClean="0">
                <a:latin typeface="Candara"/>
                <a:cs typeface="Candara"/>
              </a:rPr>
              <a:t>:  </a:t>
            </a:r>
            <a:r>
              <a:rPr lang="en-US" i="1" dirty="0" smtClean="0">
                <a:latin typeface="Candara"/>
                <a:cs typeface="Candara"/>
              </a:rPr>
              <a:t>JMLR </a:t>
            </a:r>
            <a:r>
              <a:rPr lang="en-US" dirty="0" smtClean="0">
                <a:latin typeface="Candara"/>
                <a:cs typeface="Candara"/>
              </a:rPr>
              <a:t>February 2014</a:t>
            </a:r>
            <a:endParaRPr lang="en-US" dirty="0">
              <a:latin typeface="Candara"/>
              <a:cs typeface="Candara"/>
            </a:endParaRPr>
          </a:p>
          <a:p>
            <a:r>
              <a:rPr lang="en-US" dirty="0">
                <a:latin typeface="Candara"/>
                <a:cs typeface="Candara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83346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dirty="0" smtClean="0">
                <a:latin typeface="Candara"/>
                <a:cs typeface="Candara"/>
              </a:rPr>
              <a:t>			</a:t>
            </a:r>
            <a:r>
              <a:rPr lang="en-US" sz="3200" b="1" dirty="0" smtClean="0">
                <a:latin typeface="Candara"/>
                <a:cs typeface="Candara"/>
              </a:rPr>
              <a:t>More References</a:t>
            </a:r>
            <a:endParaRPr lang="en-US" sz="3200" b="1" dirty="0">
              <a:latin typeface="Candara"/>
              <a:cs typeface="Candar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78560" y="1638776"/>
            <a:ext cx="6712320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andara"/>
                <a:cs typeface="Candara"/>
              </a:rPr>
              <a:t>A System-level Pathway-phenotype Association Analysis </a:t>
            </a:r>
            <a:endParaRPr lang="en-US" b="1" dirty="0" smtClean="0">
              <a:latin typeface="Candara"/>
              <a:cs typeface="Candara"/>
            </a:endParaRPr>
          </a:p>
          <a:p>
            <a:r>
              <a:rPr lang="en-US" b="1" dirty="0" smtClean="0">
                <a:latin typeface="Candara"/>
                <a:cs typeface="Candara"/>
              </a:rPr>
              <a:t>Using </a:t>
            </a:r>
            <a:r>
              <a:rPr lang="en-US" b="1" dirty="0">
                <a:latin typeface="Candara"/>
                <a:cs typeface="Candara"/>
              </a:rPr>
              <a:t>Synthetic Feature Random Forest</a:t>
            </a:r>
            <a:endParaRPr lang="en-US" dirty="0">
              <a:latin typeface="Candara"/>
              <a:cs typeface="Candara"/>
            </a:endParaRPr>
          </a:p>
          <a:p>
            <a:r>
              <a:rPr lang="en-US" dirty="0">
                <a:latin typeface="Candara"/>
                <a:cs typeface="Candara"/>
              </a:rPr>
              <a:t>Qinxin </a:t>
            </a:r>
            <a:r>
              <a:rPr lang="en-US" dirty="0" smtClean="0">
                <a:latin typeface="Candara"/>
                <a:cs typeface="Candara"/>
              </a:rPr>
              <a:t>Pan</a:t>
            </a:r>
            <a:r>
              <a:rPr lang="en-US" baseline="30000" dirty="0" smtClean="0">
                <a:latin typeface="Candara"/>
                <a:cs typeface="Candara"/>
              </a:rPr>
              <a:t> </a:t>
            </a:r>
            <a:r>
              <a:rPr lang="en-US" dirty="0">
                <a:latin typeface="Candara"/>
                <a:cs typeface="Candara"/>
              </a:rPr>
              <a:t>, Ting </a:t>
            </a:r>
            <a:r>
              <a:rPr lang="en-US" dirty="0" smtClean="0">
                <a:latin typeface="Candara"/>
                <a:cs typeface="Candara"/>
              </a:rPr>
              <a:t>Hu</a:t>
            </a:r>
            <a:r>
              <a:rPr lang="en-US" baseline="30000" dirty="0" smtClean="0">
                <a:latin typeface="Candara"/>
                <a:cs typeface="Candara"/>
              </a:rPr>
              <a:t> </a:t>
            </a:r>
            <a:r>
              <a:rPr lang="en-US" dirty="0">
                <a:latin typeface="Candara"/>
                <a:cs typeface="Candara"/>
              </a:rPr>
              <a:t>, James D. Malley</a:t>
            </a:r>
            <a:r>
              <a:rPr lang="en-US" baseline="30000" dirty="0">
                <a:latin typeface="Candara"/>
                <a:cs typeface="Candara"/>
              </a:rPr>
              <a:t> </a:t>
            </a:r>
            <a:r>
              <a:rPr lang="en-US" dirty="0" smtClean="0">
                <a:latin typeface="Candara"/>
                <a:cs typeface="Candara"/>
              </a:rPr>
              <a:t>, </a:t>
            </a:r>
            <a:r>
              <a:rPr lang="en-US" dirty="0">
                <a:latin typeface="Candara"/>
                <a:cs typeface="Candara"/>
              </a:rPr>
              <a:t>Angeline S. </a:t>
            </a:r>
            <a:r>
              <a:rPr lang="en-US" dirty="0" smtClean="0">
                <a:latin typeface="Candara"/>
                <a:cs typeface="Candara"/>
              </a:rPr>
              <a:t>Andrew, </a:t>
            </a:r>
          </a:p>
          <a:p>
            <a:r>
              <a:rPr lang="en-US" dirty="0" smtClean="0">
                <a:latin typeface="Candara"/>
                <a:cs typeface="Candara"/>
              </a:rPr>
              <a:t>Margaret </a:t>
            </a:r>
            <a:r>
              <a:rPr lang="en-US" dirty="0">
                <a:latin typeface="Candara"/>
                <a:cs typeface="Candara"/>
              </a:rPr>
              <a:t>R. </a:t>
            </a:r>
            <a:r>
              <a:rPr lang="en-US" dirty="0" smtClean="0">
                <a:latin typeface="Candara"/>
                <a:cs typeface="Candara"/>
              </a:rPr>
              <a:t>Karagas, </a:t>
            </a:r>
            <a:r>
              <a:rPr lang="en-US" dirty="0">
                <a:latin typeface="Candara"/>
                <a:cs typeface="Candara"/>
              </a:rPr>
              <a:t>Jason H. </a:t>
            </a:r>
            <a:r>
              <a:rPr lang="en-US" dirty="0" smtClean="0">
                <a:latin typeface="Candara"/>
                <a:cs typeface="Candara"/>
              </a:rPr>
              <a:t>Moore</a:t>
            </a:r>
            <a:endParaRPr lang="en-US" dirty="0">
              <a:latin typeface="Candara"/>
              <a:cs typeface="Candara"/>
            </a:endParaRPr>
          </a:p>
          <a:p>
            <a:r>
              <a:rPr lang="en-US" dirty="0" smtClean="0">
                <a:latin typeface="Candara"/>
                <a:cs typeface="Candara"/>
              </a:rPr>
              <a:t>In press:  </a:t>
            </a:r>
            <a:r>
              <a:rPr lang="en-US" i="1" dirty="0" smtClean="0">
                <a:latin typeface="Candara"/>
                <a:cs typeface="Candara"/>
              </a:rPr>
              <a:t>Genetic Epidemiology</a:t>
            </a:r>
            <a:r>
              <a:rPr lang="en-US" dirty="0" smtClean="0">
                <a:latin typeface="Candara"/>
                <a:cs typeface="Candara"/>
              </a:rPr>
              <a:t> 2014</a:t>
            </a:r>
          </a:p>
          <a:p>
            <a:endParaRPr lang="en-US" dirty="0">
              <a:latin typeface="Candara"/>
              <a:cs typeface="Candara"/>
            </a:endParaRPr>
          </a:p>
          <a:p>
            <a:r>
              <a:rPr lang="en-US" b="1" dirty="0" smtClean="0">
                <a:latin typeface="Candara"/>
                <a:cs typeface="Candara"/>
              </a:rPr>
              <a:t>The disconnect between classical biostatistics and the </a:t>
            </a:r>
          </a:p>
          <a:p>
            <a:r>
              <a:rPr lang="en-US" b="1" dirty="0" smtClean="0">
                <a:latin typeface="Candara"/>
                <a:cs typeface="Candara"/>
              </a:rPr>
              <a:t>Biological data mining community</a:t>
            </a:r>
            <a:endParaRPr lang="en-US" dirty="0" smtClean="0">
              <a:latin typeface="Candara"/>
              <a:cs typeface="Candara"/>
            </a:endParaRPr>
          </a:p>
          <a:p>
            <a:r>
              <a:rPr lang="en-US" dirty="0" smtClean="0">
                <a:latin typeface="Candara"/>
                <a:cs typeface="Candara"/>
              </a:rPr>
              <a:t>James D. Malley, Jason H. Moore</a:t>
            </a:r>
          </a:p>
          <a:p>
            <a:r>
              <a:rPr lang="en-US" i="1" dirty="0" smtClean="0">
                <a:latin typeface="Candara"/>
                <a:cs typeface="Candara"/>
              </a:rPr>
              <a:t>BioData Mining</a:t>
            </a:r>
            <a:r>
              <a:rPr lang="en-US" dirty="0" smtClean="0">
                <a:latin typeface="Candara"/>
                <a:cs typeface="Candara"/>
              </a:rPr>
              <a:t> 2013 6:12</a:t>
            </a:r>
          </a:p>
          <a:p>
            <a:endParaRPr lang="en-US" dirty="0">
              <a:latin typeface="Candara"/>
              <a:cs typeface="Candara"/>
            </a:endParaRPr>
          </a:p>
          <a:p>
            <a:r>
              <a:rPr lang="en-US" b="1" dirty="0" smtClean="0">
                <a:latin typeface="Candara"/>
                <a:cs typeface="Candara"/>
              </a:rPr>
              <a:t>Supervising Random Forest Using Attribute Interaction Networks</a:t>
            </a:r>
          </a:p>
          <a:p>
            <a:r>
              <a:rPr lang="en-US" dirty="0" smtClean="0">
                <a:latin typeface="Candara"/>
                <a:cs typeface="Candara"/>
              </a:rPr>
              <a:t>Qinxin Pan, Ting Hu, James D. Malley, Angeline S. Andrew,</a:t>
            </a:r>
          </a:p>
          <a:p>
            <a:r>
              <a:rPr lang="en-US" dirty="0" smtClean="0">
                <a:latin typeface="Candara"/>
                <a:cs typeface="Candara"/>
              </a:rPr>
              <a:t>Margaret R. Karagas, Jason H. Moore</a:t>
            </a:r>
          </a:p>
          <a:p>
            <a:r>
              <a:rPr lang="en-US" i="1" dirty="0" smtClean="0">
                <a:latin typeface="Candara"/>
                <a:cs typeface="Candara"/>
              </a:rPr>
              <a:t>EvoBIO 2013</a:t>
            </a:r>
            <a:r>
              <a:rPr lang="en-US" dirty="0" smtClean="0">
                <a:latin typeface="Candara"/>
                <a:cs typeface="Candara"/>
              </a:rPr>
              <a:t> LNCS 7833: 104-113</a:t>
            </a:r>
          </a:p>
          <a:p>
            <a:endParaRPr lang="en-US" dirty="0">
              <a:latin typeface="Candara"/>
              <a:cs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92564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dirty="0" smtClean="0">
                <a:latin typeface="Candara"/>
                <a:cs typeface="Candara"/>
              </a:rPr>
              <a:t>			Still More </a:t>
            </a:r>
            <a:r>
              <a:rPr lang="en-US" sz="3200" b="1" dirty="0" smtClean="0">
                <a:latin typeface="Candara"/>
                <a:cs typeface="Candara"/>
              </a:rPr>
              <a:t>References</a:t>
            </a:r>
            <a:endParaRPr lang="en-US" sz="3200" b="1" dirty="0">
              <a:latin typeface="Candara"/>
              <a:cs typeface="Candar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42907" y="1509541"/>
            <a:ext cx="6654849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andara"/>
                <a:cs typeface="Candara"/>
              </a:rPr>
              <a:t>Looking for childhood onset schizophrenia: diagnostic algorithms </a:t>
            </a:r>
            <a:endParaRPr lang="en-US" b="1" dirty="0" smtClean="0">
              <a:latin typeface="Candara"/>
              <a:cs typeface="Candara"/>
            </a:endParaRPr>
          </a:p>
          <a:p>
            <a:r>
              <a:rPr lang="en-US" b="1" dirty="0" smtClean="0">
                <a:latin typeface="Candara"/>
                <a:cs typeface="Candara"/>
              </a:rPr>
              <a:t>for </a:t>
            </a:r>
            <a:r>
              <a:rPr lang="en-US" b="1" dirty="0">
                <a:latin typeface="Candara"/>
                <a:cs typeface="Candara"/>
              </a:rPr>
              <a:t>classifying children and adolescents with psychosis</a:t>
            </a:r>
          </a:p>
          <a:p>
            <a:r>
              <a:rPr lang="en-US" dirty="0">
                <a:latin typeface="Candara"/>
                <a:cs typeface="Candara"/>
              </a:rPr>
              <a:t> </a:t>
            </a:r>
            <a:r>
              <a:rPr lang="en-US" dirty="0" smtClean="0">
                <a:latin typeface="Candara"/>
                <a:cs typeface="Candara"/>
              </a:rPr>
              <a:t>D Greenstein, R </a:t>
            </a:r>
            <a:r>
              <a:rPr lang="en-US" dirty="0" err="1">
                <a:latin typeface="Candara"/>
                <a:cs typeface="Candara"/>
              </a:rPr>
              <a:t>Kataria</a:t>
            </a:r>
            <a:r>
              <a:rPr lang="en-US" dirty="0" smtClean="0">
                <a:latin typeface="Candara"/>
                <a:cs typeface="Candara"/>
              </a:rPr>
              <a:t>, P </a:t>
            </a:r>
            <a:r>
              <a:rPr lang="en-US" dirty="0" err="1" smtClean="0">
                <a:latin typeface="Candara"/>
                <a:cs typeface="Candara"/>
              </a:rPr>
              <a:t>Gochman</a:t>
            </a:r>
            <a:r>
              <a:rPr lang="en-US" dirty="0" smtClean="0">
                <a:latin typeface="Candara"/>
                <a:cs typeface="Candara"/>
              </a:rPr>
              <a:t>, A Dasgupta, JD Malley, </a:t>
            </a:r>
          </a:p>
          <a:p>
            <a:r>
              <a:rPr lang="en-US" dirty="0" smtClean="0">
                <a:latin typeface="Candara"/>
                <a:cs typeface="Candara"/>
              </a:rPr>
              <a:t>J </a:t>
            </a:r>
            <a:r>
              <a:rPr lang="en-US" dirty="0" err="1" smtClean="0">
                <a:latin typeface="Candara"/>
                <a:cs typeface="Candara"/>
              </a:rPr>
              <a:t>Rapoport</a:t>
            </a:r>
            <a:r>
              <a:rPr lang="en-US" dirty="0" smtClean="0">
                <a:latin typeface="Candara"/>
                <a:cs typeface="Candara"/>
              </a:rPr>
              <a:t>, N </a:t>
            </a:r>
            <a:r>
              <a:rPr lang="en-US" dirty="0" err="1" smtClean="0">
                <a:latin typeface="Candara"/>
                <a:cs typeface="Candara"/>
              </a:rPr>
              <a:t>Gogtay</a:t>
            </a:r>
            <a:endParaRPr lang="en-US" dirty="0">
              <a:latin typeface="Candara"/>
              <a:cs typeface="Candara"/>
            </a:endParaRPr>
          </a:p>
          <a:p>
            <a:endParaRPr lang="en-US" dirty="0" smtClean="0">
              <a:latin typeface="Candara"/>
              <a:cs typeface="Candara"/>
            </a:endParaRPr>
          </a:p>
          <a:p>
            <a:r>
              <a:rPr lang="en-US" smtClean="0">
                <a:latin typeface="Candara"/>
                <a:cs typeface="Candara"/>
              </a:rPr>
              <a:t>In </a:t>
            </a:r>
            <a:r>
              <a:rPr lang="en-US" smtClean="0">
                <a:latin typeface="Candara"/>
                <a:cs typeface="Candara"/>
              </a:rPr>
              <a:t>review: </a:t>
            </a:r>
            <a:r>
              <a:rPr lang="en-US" i="1" dirty="0" smtClean="0">
                <a:latin typeface="Candara"/>
                <a:cs typeface="Candara"/>
              </a:rPr>
              <a:t>Journal of Child and Adolescent Psychopharmacology</a:t>
            </a:r>
            <a:endParaRPr lang="en-US" i="1" dirty="0">
              <a:latin typeface="Candara"/>
              <a:cs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4218641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8915400" cy="1219200"/>
          </a:xfrm>
        </p:spPr>
        <p:txBody>
          <a:bodyPr/>
          <a:lstStyle/>
          <a:p>
            <a:pPr algn="l" eaLnBrk="1" hangingPunct="1"/>
            <a:r>
              <a:rPr lang="en-US" sz="3200" b="1" dirty="0" smtClean="0">
                <a:latin typeface="Candara" charset="0"/>
              </a:rPr>
              <a:t>	</a:t>
            </a:r>
            <a:r>
              <a:rPr lang="en-US" sz="2800" b="1" dirty="0" smtClean="0">
                <a:latin typeface="Candara" charset="0"/>
              </a:rPr>
              <a:t>Myth #1  	 There exists a super machine that will 				 classify all data really well</a:t>
            </a:r>
            <a:endParaRPr lang="en-US" sz="2800" dirty="0" smtClean="0">
              <a:latin typeface="Candara" charset="0"/>
            </a:endParaRPr>
          </a:p>
        </p:txBody>
      </p:sp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533400" y="1752600"/>
            <a:ext cx="83820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i="1" dirty="0">
              <a:latin typeface="Calibri" charset="0"/>
            </a:endParaRPr>
          </a:p>
          <a:p>
            <a:r>
              <a:rPr lang="en-US" sz="2400" b="1" dirty="0">
                <a:latin typeface="Candara"/>
                <a:cs typeface="Candara"/>
              </a:rPr>
              <a:t>FACT:  </a:t>
            </a:r>
            <a:r>
              <a:rPr lang="en-US" sz="2400" dirty="0">
                <a:latin typeface="Times" charset="0"/>
                <a:cs typeface="Times" charset="0"/>
              </a:rPr>
              <a:t>Given machine </a:t>
            </a:r>
            <a:r>
              <a:rPr lang="en-US" sz="2400" i="1" dirty="0">
                <a:latin typeface="Times" charset="0"/>
                <a:cs typeface="Times" charset="0"/>
              </a:rPr>
              <a:t>A</a:t>
            </a:r>
            <a:r>
              <a:rPr lang="en-US" sz="2400" dirty="0">
                <a:latin typeface="Times" charset="0"/>
                <a:cs typeface="Times" charset="0"/>
              </a:rPr>
              <a:t> there always exists a universally good </a:t>
            </a:r>
          </a:p>
          <a:p>
            <a:r>
              <a:rPr lang="en-US" sz="2400" dirty="0">
                <a:latin typeface="Times" charset="0"/>
                <a:cs typeface="Times" charset="0"/>
              </a:rPr>
              <a:t>	</a:t>
            </a:r>
            <a:r>
              <a:rPr lang="en-US" sz="2400" dirty="0" smtClean="0">
                <a:latin typeface="Times" charset="0"/>
                <a:cs typeface="Times" charset="0"/>
              </a:rPr>
              <a:t>	machine </a:t>
            </a:r>
            <a:r>
              <a:rPr lang="en-US" sz="2400" i="1" dirty="0">
                <a:latin typeface="Times" charset="0"/>
                <a:cs typeface="Times" charset="0"/>
              </a:rPr>
              <a:t>B</a:t>
            </a:r>
            <a:r>
              <a:rPr lang="en-US" sz="2400" dirty="0">
                <a:latin typeface="Times" charset="0"/>
                <a:cs typeface="Times" charset="0"/>
              </a:rPr>
              <a:t> and a distribution </a:t>
            </a:r>
            <a:r>
              <a:rPr lang="en-US" sz="2400" i="1" dirty="0">
                <a:latin typeface="Times" charset="0"/>
                <a:cs typeface="Times" charset="0"/>
              </a:rPr>
              <a:t>D</a:t>
            </a:r>
            <a:r>
              <a:rPr lang="en-US" sz="2400" dirty="0">
                <a:latin typeface="Times" charset="0"/>
                <a:cs typeface="Times" charset="0"/>
              </a:rPr>
              <a:t> such that:</a:t>
            </a:r>
          </a:p>
          <a:p>
            <a:r>
              <a:rPr lang="en-US" sz="2400" dirty="0">
                <a:latin typeface="Times" charset="0"/>
                <a:cs typeface="Times" charset="0"/>
              </a:rPr>
              <a:t>	</a:t>
            </a:r>
          </a:p>
          <a:p>
            <a:r>
              <a:rPr lang="en-US" sz="2400" dirty="0">
                <a:latin typeface="Times" charset="0"/>
                <a:cs typeface="Times" charset="0"/>
              </a:rPr>
              <a:t>1.  For</a:t>
            </a:r>
            <a:r>
              <a:rPr lang="en-US" sz="2400" dirty="0" smtClean="0">
                <a:latin typeface="Times" charset="0"/>
                <a:cs typeface="Times" charset="0"/>
              </a:rPr>
              <a:t> data </a:t>
            </a:r>
            <a:r>
              <a:rPr lang="en-US" sz="2400" i="1" dirty="0">
                <a:latin typeface="Times" charset="0"/>
                <a:cs typeface="Times" charset="0"/>
              </a:rPr>
              <a:t>D</a:t>
            </a:r>
            <a:r>
              <a:rPr lang="en-US" sz="2400" dirty="0">
                <a:latin typeface="Times" charset="0"/>
                <a:cs typeface="Times" charset="0"/>
              </a:rPr>
              <a:t> the true Bayes error probability is exactly zero</a:t>
            </a:r>
          </a:p>
          <a:p>
            <a:r>
              <a:rPr lang="en-US" sz="2400" dirty="0">
                <a:latin typeface="Times" charset="0"/>
                <a:cs typeface="Times" charset="0"/>
              </a:rPr>
              <a:t>  	</a:t>
            </a:r>
          </a:p>
          <a:p>
            <a:r>
              <a:rPr lang="en-US" sz="2400" dirty="0">
                <a:latin typeface="Times" charset="0"/>
                <a:cs typeface="Times" charset="0"/>
              </a:rPr>
              <a:t>2.  Machine </a:t>
            </a:r>
            <a:r>
              <a:rPr lang="en-US" sz="2400" i="1" dirty="0">
                <a:latin typeface="Times" charset="0"/>
                <a:cs typeface="Times" charset="0"/>
              </a:rPr>
              <a:t>A </a:t>
            </a:r>
            <a:r>
              <a:rPr lang="en-US" sz="2400" dirty="0">
                <a:latin typeface="Times" charset="0"/>
                <a:cs typeface="Times" charset="0"/>
              </a:rPr>
              <a:t>has error probability  </a:t>
            </a:r>
            <a:r>
              <a:rPr lang="en-US" sz="2400" b="1" dirty="0">
                <a:latin typeface="Times" charset="0"/>
                <a:cs typeface="Times" charset="0"/>
              </a:rPr>
              <a:t>&gt;</a:t>
            </a:r>
            <a:r>
              <a:rPr lang="en-US" sz="2400" dirty="0">
                <a:latin typeface="Times" charset="0"/>
                <a:cs typeface="Times" charset="0"/>
              </a:rPr>
              <a:t>  Machine </a:t>
            </a:r>
            <a:r>
              <a:rPr lang="en-US" sz="2400" i="1" dirty="0">
                <a:latin typeface="Times" charset="0"/>
                <a:cs typeface="Times" charset="0"/>
              </a:rPr>
              <a:t>B </a:t>
            </a:r>
            <a:r>
              <a:rPr lang="en-US" sz="2400" dirty="0">
                <a:latin typeface="Times" charset="0"/>
                <a:cs typeface="Times" charset="0"/>
              </a:rPr>
              <a:t>error probability </a:t>
            </a:r>
          </a:p>
          <a:p>
            <a:r>
              <a:rPr lang="en-US" sz="2400" dirty="0">
                <a:latin typeface="Times" charset="0"/>
                <a:cs typeface="Times" charset="0"/>
              </a:rPr>
              <a:t>		(and for all sample sizes from </a:t>
            </a:r>
            <a:r>
              <a:rPr lang="en-US" sz="2400" i="1" dirty="0">
                <a:latin typeface="Times" charset="0"/>
                <a:cs typeface="Times" charset="0"/>
              </a:rPr>
              <a:t>D</a:t>
            </a:r>
            <a:r>
              <a:rPr lang="en-US" sz="2400" dirty="0">
                <a:latin typeface="Times" charset="0"/>
                <a:cs typeface="Times" charset="0"/>
              </a:rPr>
              <a:t>)</a:t>
            </a:r>
          </a:p>
          <a:p>
            <a:endParaRPr lang="en-US" dirty="0">
              <a:latin typeface="Times" charset="0"/>
              <a:cs typeface="Times" charset="0"/>
            </a:endParaRPr>
          </a:p>
          <a:p>
            <a:r>
              <a:rPr lang="en-US" b="1" dirty="0">
                <a:latin typeface="Times" charset="0"/>
                <a:cs typeface="Times" charset="0"/>
              </a:rPr>
              <a:t>	</a:t>
            </a:r>
            <a:endParaRPr lang="en-US" dirty="0">
              <a:latin typeface="Calibri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98225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pPr algn="l"/>
            <a:r>
              <a:rPr lang="en-US" sz="3200" b="1" dirty="0" smtClean="0">
                <a:latin typeface="Candara" charset="0"/>
              </a:rPr>
              <a:t>			Some Cautions</a:t>
            </a:r>
          </a:p>
        </p:txBody>
      </p:sp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762000" y="1219200"/>
            <a:ext cx="7239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Given a machine </a:t>
            </a:r>
            <a:r>
              <a:rPr lang="en-US" sz="2400" i="1" dirty="0">
                <a:latin typeface="Times" charset="0"/>
                <a:cs typeface="Times" charset="0"/>
              </a:rPr>
              <a:t>A</a:t>
            </a:r>
            <a:r>
              <a:rPr lang="en-US" sz="2400" dirty="0">
                <a:latin typeface="Times" charset="0"/>
                <a:cs typeface="Times" charset="0"/>
              </a:rPr>
              <a:t> there is not necessarily a </a:t>
            </a:r>
            <a:r>
              <a:rPr lang="en-US" sz="2400" dirty="0" smtClean="0">
                <a:latin typeface="Times" charset="0"/>
                <a:cs typeface="Times" charset="0"/>
              </a:rPr>
              <a:t>	</a:t>
            </a:r>
          </a:p>
          <a:p>
            <a:pPr marL="457200" indent="-457200"/>
            <a:r>
              <a:rPr lang="en-US" sz="2400" dirty="0" smtClean="0">
                <a:latin typeface="Times" charset="0"/>
                <a:cs typeface="Times" charset="0"/>
              </a:rPr>
              <a:t>	machine </a:t>
            </a:r>
            <a:r>
              <a:rPr lang="en-US" sz="2400" i="1" dirty="0">
                <a:latin typeface="Times" charset="0"/>
                <a:cs typeface="Times" charset="0"/>
              </a:rPr>
              <a:t>B</a:t>
            </a:r>
            <a:r>
              <a:rPr lang="en-US" sz="2400" dirty="0">
                <a:latin typeface="Times" charset="0"/>
                <a:cs typeface="Times" charset="0"/>
              </a:rPr>
              <a:t> that is better for </a:t>
            </a:r>
            <a:r>
              <a:rPr lang="en-US" sz="2400" i="1" dirty="0">
                <a:latin typeface="Times" charset="0"/>
                <a:cs typeface="Times" charset="0"/>
              </a:rPr>
              <a:t>every </a:t>
            </a:r>
            <a:r>
              <a:rPr lang="en-US" sz="2400" dirty="0">
                <a:latin typeface="Times" charset="0"/>
                <a:cs typeface="Times" charset="0"/>
              </a:rPr>
              <a:t>data set.</a:t>
            </a:r>
          </a:p>
          <a:p>
            <a:pPr marL="457200" indent="-457200">
              <a:buFontTx/>
              <a:buAutoNum type="arabicPeriod"/>
            </a:pPr>
            <a:endParaRPr lang="en-US" dirty="0" smtClean="0">
              <a:latin typeface="Times" charset="0"/>
              <a:cs typeface="Times" charset="0"/>
            </a:endParaRPr>
          </a:p>
          <a:p>
            <a:pPr marL="457200" indent="-457200"/>
            <a:r>
              <a:rPr lang="en-US" sz="2400" dirty="0" smtClean="0">
                <a:latin typeface="Times" charset="0"/>
                <a:cs typeface="Times" charset="0"/>
              </a:rPr>
              <a:t>2.	Given </a:t>
            </a:r>
            <a:r>
              <a:rPr lang="en-US" sz="2400" dirty="0">
                <a:latin typeface="Times" charset="0"/>
                <a:cs typeface="Times" charset="0"/>
              </a:rPr>
              <a:t>a machine </a:t>
            </a:r>
            <a:r>
              <a:rPr lang="en-US" sz="2400" i="1" dirty="0">
                <a:latin typeface="Times" charset="0"/>
                <a:cs typeface="Times" charset="0"/>
              </a:rPr>
              <a:t>A</a:t>
            </a:r>
            <a:r>
              <a:rPr lang="en-US" sz="2400" dirty="0">
                <a:latin typeface="Times" charset="0"/>
                <a:cs typeface="Times" charset="0"/>
              </a:rPr>
              <a:t> and a machine </a:t>
            </a:r>
            <a:r>
              <a:rPr lang="en-US" sz="2400" i="1" dirty="0">
                <a:latin typeface="Times" charset="0"/>
                <a:cs typeface="Times" charset="0"/>
              </a:rPr>
              <a:t>B </a:t>
            </a:r>
            <a:r>
              <a:rPr lang="en-US" sz="2400" dirty="0">
                <a:latin typeface="Times" charset="0"/>
                <a:cs typeface="Times" charset="0"/>
              </a:rPr>
              <a:t>there is not necessarily a data set such that</a:t>
            </a:r>
            <a:r>
              <a:rPr lang="en-US" sz="2400" dirty="0" smtClean="0">
                <a:latin typeface="Times" charset="0"/>
                <a:cs typeface="Times" charset="0"/>
              </a:rPr>
              <a:t> </a:t>
            </a:r>
            <a:r>
              <a:rPr lang="en-US" sz="2400" i="1" dirty="0" smtClean="0">
                <a:latin typeface="Times" charset="0"/>
                <a:cs typeface="Times" charset="0"/>
              </a:rPr>
              <a:t>B </a:t>
            </a:r>
            <a:r>
              <a:rPr lang="en-US" sz="2400" dirty="0">
                <a:latin typeface="Times" charset="0"/>
                <a:cs typeface="Times" charset="0"/>
              </a:rPr>
              <a:t>is better than</a:t>
            </a:r>
            <a:r>
              <a:rPr lang="en-US" sz="2400" dirty="0" smtClean="0">
                <a:latin typeface="Times" charset="0"/>
                <a:cs typeface="Times" charset="0"/>
              </a:rPr>
              <a:t> </a:t>
            </a:r>
            <a:r>
              <a:rPr lang="en-US" sz="2400" i="1" dirty="0" smtClean="0">
                <a:latin typeface="Times" charset="0"/>
                <a:cs typeface="Times" charset="0"/>
              </a:rPr>
              <a:t>A</a:t>
            </a:r>
          </a:p>
          <a:p>
            <a:pPr marL="457200" indent="-457200"/>
            <a:r>
              <a:rPr lang="en-US" sz="2400" i="1" dirty="0" smtClean="0">
                <a:latin typeface="Times" charset="0"/>
                <a:cs typeface="Times" charset="0"/>
              </a:rPr>
              <a:t>	</a:t>
            </a:r>
            <a:r>
              <a:rPr lang="en-US" sz="2400" dirty="0" smtClean="0">
                <a:latin typeface="Times" charset="0"/>
                <a:cs typeface="Times" charset="0"/>
              </a:rPr>
              <a:t>on </a:t>
            </a:r>
            <a:r>
              <a:rPr lang="en-US" sz="2400" i="1" dirty="0">
                <a:latin typeface="Times" charset="0"/>
                <a:cs typeface="Times" charset="0"/>
              </a:rPr>
              <a:t>that </a:t>
            </a:r>
            <a:r>
              <a:rPr lang="en-US" sz="2400" dirty="0">
                <a:latin typeface="Times" charset="0"/>
                <a:cs typeface="Times" charset="0"/>
              </a:rPr>
              <a:t>data.</a:t>
            </a:r>
            <a:r>
              <a:rPr lang="en-US" sz="2400" dirty="0" smtClean="0">
                <a:latin typeface="Times" charset="0"/>
                <a:cs typeface="Times" charset="0"/>
              </a:rPr>
              <a:t> </a:t>
            </a:r>
            <a:endParaRPr lang="en-US" sz="1400" dirty="0" smtClean="0">
              <a:solidFill>
                <a:srgbClr val="FF0000"/>
              </a:solidFill>
              <a:latin typeface="Times" charset="0"/>
              <a:cs typeface="Times" charset="0"/>
            </a:endParaRPr>
          </a:p>
          <a:p>
            <a:pPr marL="457200" indent="-457200"/>
            <a:r>
              <a:rPr lang="en-US" dirty="0">
                <a:latin typeface="Times" charset="0"/>
                <a:cs typeface="Times" charset="0"/>
              </a:rPr>
              <a:t> </a:t>
            </a:r>
            <a:endParaRPr lang="en-US" dirty="0" smtClean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 startAt="3"/>
            </a:pPr>
            <a:r>
              <a:rPr lang="en-US" sz="2400" dirty="0" smtClean="0">
                <a:latin typeface="Times" charset="0"/>
                <a:cs typeface="Times" charset="0"/>
              </a:rPr>
              <a:t>Both of these related—but not equivalent— assertions are open research questions. </a:t>
            </a:r>
          </a:p>
          <a:p>
            <a:pPr marL="457200" indent="-457200">
              <a:buFontTx/>
              <a:buAutoNum type="arabicPeriod" startAt="3"/>
            </a:pPr>
            <a:endParaRPr lang="en-US" dirty="0" smtClean="0">
              <a:latin typeface="Times" charset="0"/>
              <a:cs typeface="Times" charset="0"/>
            </a:endParaRPr>
          </a:p>
          <a:p>
            <a:pPr marL="457200" indent="-457200"/>
            <a:r>
              <a:rPr lang="en-US" sz="2400" dirty="0" smtClean="0">
                <a:latin typeface="Times" charset="0"/>
                <a:cs typeface="Times" charset="0"/>
              </a:rPr>
              <a:t>4.	Need advance probability </a:t>
            </a:r>
            <a:r>
              <a:rPr lang="en-US" sz="2400" dirty="0">
                <a:latin typeface="Times" charset="0"/>
                <a:cs typeface="Times" charset="0"/>
              </a:rPr>
              <a:t>and </a:t>
            </a:r>
            <a:r>
              <a:rPr lang="en-US" sz="2400" dirty="0" smtClean="0">
                <a:latin typeface="Times" charset="0"/>
                <a:cs typeface="Times" charset="0"/>
              </a:rPr>
              <a:t>combinatorial </a:t>
            </a:r>
            <a:r>
              <a:rPr lang="en-US" sz="2400" dirty="0">
                <a:latin typeface="Times" charset="0"/>
                <a:cs typeface="Times" charset="0"/>
              </a:rPr>
              <a:t>methods to make </a:t>
            </a:r>
            <a:r>
              <a:rPr lang="en-US" sz="2400" dirty="0" smtClean="0">
                <a:latin typeface="Times" charset="0"/>
                <a:cs typeface="Times" charset="0"/>
              </a:rPr>
              <a:t>progress</a:t>
            </a:r>
            <a:r>
              <a:rPr lang="en-US" sz="2400" dirty="0" smtClean="0">
                <a:latin typeface="Times" charset="0"/>
                <a:cs typeface="Times" charset="0"/>
              </a:rPr>
              <a:t>; see</a:t>
            </a:r>
            <a:r>
              <a:rPr lang="en-US" sz="2400" dirty="0" smtClean="0">
                <a:latin typeface="Times" charset="0"/>
                <a:cs typeface="Times" charset="0"/>
              </a:rPr>
              <a:t>  </a:t>
            </a:r>
            <a:r>
              <a:rPr lang="en-US" sz="2400" i="1" dirty="0" err="1" smtClean="0">
                <a:latin typeface="Times" charset="0"/>
                <a:cs typeface="Times" charset="0"/>
              </a:rPr>
              <a:t>BioData</a:t>
            </a:r>
            <a:r>
              <a:rPr lang="en-US" sz="2400" i="1" dirty="0" smtClean="0">
                <a:latin typeface="Times" charset="0"/>
                <a:cs typeface="Times" charset="0"/>
              </a:rPr>
              <a:t> Mining</a:t>
            </a:r>
            <a:r>
              <a:rPr lang="en-US" sz="2400" dirty="0" smtClean="0">
                <a:latin typeface="Times" charset="0"/>
                <a:cs typeface="Times" charset="0"/>
              </a:rPr>
              <a:t> 6: 12 2013</a:t>
            </a:r>
          </a:p>
          <a:p>
            <a:pPr marL="457200" indent="-457200"/>
            <a:r>
              <a:rPr lang="en-US" sz="2000" dirty="0">
                <a:latin typeface="Times" charset="0"/>
                <a:cs typeface="Times" charset="0"/>
              </a:rPr>
              <a:t>	 </a:t>
            </a:r>
          </a:p>
          <a:p>
            <a:pPr marL="457200" indent="-45720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577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/>
          <a:lstStyle/>
          <a:p>
            <a:pPr algn="l"/>
            <a:r>
              <a:rPr lang="en-US" sz="2800" b="1" dirty="0" smtClean="0">
                <a:latin typeface="Candara" charset="0"/>
              </a:rPr>
              <a:t>Myth #2  A machine must be complex and really 					quite clever in order to be very good</a:t>
            </a:r>
          </a:p>
        </p:txBody>
      </p:sp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762000" y="1981200"/>
            <a:ext cx="7696200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latin typeface="Candara" charset="0"/>
                <a:cs typeface="Times" charset="0"/>
              </a:rPr>
              <a:t>FACT:</a:t>
            </a:r>
            <a:r>
              <a:rPr lang="en-US" sz="2400" dirty="0">
                <a:latin typeface="Times" charset="0"/>
                <a:cs typeface="Times" charset="0"/>
              </a:rPr>
              <a:t> </a:t>
            </a:r>
            <a:r>
              <a:rPr lang="en-US" sz="2400" dirty="0" smtClean="0">
                <a:latin typeface="Times" charset="0"/>
                <a:cs typeface="Times" charset="0"/>
              </a:rPr>
              <a:t>	There are many simple, practical machines that </a:t>
            </a:r>
          </a:p>
          <a:p>
            <a:r>
              <a:rPr lang="en-US" sz="2400" dirty="0" smtClean="0">
                <a:latin typeface="Times" charset="0"/>
                <a:cs typeface="Times" charset="0"/>
              </a:rPr>
              <a:t>		are very good. </a:t>
            </a:r>
          </a:p>
          <a:p>
            <a:endParaRPr lang="en-US" sz="1000" dirty="0" smtClean="0">
              <a:latin typeface="Times" charset="0"/>
              <a:cs typeface="Times" charset="0"/>
            </a:endParaRPr>
          </a:p>
          <a:p>
            <a:r>
              <a:rPr lang="en-US" sz="2400" dirty="0" smtClean="0">
                <a:latin typeface="Times" charset="0"/>
                <a:cs typeface="Times" charset="0"/>
              </a:rPr>
              <a:t>Key </a:t>
            </a:r>
            <a:r>
              <a:rPr lang="en-US" sz="2400" dirty="0">
                <a:latin typeface="Times" charset="0"/>
                <a:cs typeface="Times" charset="0"/>
              </a:rPr>
              <a:t>example:  The </a:t>
            </a:r>
            <a:r>
              <a:rPr lang="en-US" sz="2400" i="1" dirty="0">
                <a:latin typeface="Times" charset="0"/>
                <a:cs typeface="Times" charset="0"/>
              </a:rPr>
              <a:t>1</a:t>
            </a:r>
            <a:r>
              <a:rPr lang="en-US" sz="2400" dirty="0">
                <a:latin typeface="Times" charset="0"/>
                <a:cs typeface="Times" charset="0"/>
              </a:rPr>
              <a:t>-nearest neighbor machine (</a:t>
            </a:r>
            <a:r>
              <a:rPr lang="en-US" sz="2400" i="1" dirty="0">
                <a:latin typeface="Times" charset="0"/>
                <a:cs typeface="Times" charset="0"/>
              </a:rPr>
              <a:t>1</a:t>
            </a:r>
            <a:r>
              <a:rPr lang="en-US" sz="2400" dirty="0">
                <a:latin typeface="Times" charset="0"/>
                <a:cs typeface="Times" charset="0"/>
              </a:rPr>
              <a:t>-NN)</a:t>
            </a:r>
            <a:r>
              <a:rPr lang="en-US" sz="2400" dirty="0" smtClean="0">
                <a:latin typeface="Times" charset="0"/>
                <a:cs typeface="Times" charset="0"/>
              </a:rPr>
              <a:t> </a:t>
            </a:r>
          </a:p>
          <a:p>
            <a:r>
              <a:rPr lang="en-US" sz="2400" dirty="0" smtClean="0">
                <a:latin typeface="Times" charset="0"/>
                <a:cs typeface="Times" charset="0"/>
              </a:rPr>
              <a:t>requires </a:t>
            </a:r>
            <a:r>
              <a:rPr lang="en-US" sz="2400" dirty="0">
                <a:latin typeface="Times" charset="0"/>
                <a:cs typeface="Times" charset="0"/>
              </a:rPr>
              <a:t>no training, no tuning, no hard-won </a:t>
            </a:r>
            <a:r>
              <a:rPr lang="en-US" sz="2400" dirty="0" smtClean="0">
                <a:latin typeface="Times" charset="0"/>
                <a:cs typeface="Times" charset="0"/>
              </a:rPr>
              <a:t>optimization. </a:t>
            </a:r>
          </a:p>
          <a:p>
            <a:r>
              <a:rPr lang="en-US" sz="2400" dirty="0" smtClean="0">
                <a:latin typeface="Times" charset="0"/>
                <a:cs typeface="Times" charset="0"/>
              </a:rPr>
              <a:t>And yet </a:t>
            </a:r>
            <a:r>
              <a:rPr lang="en-US" sz="2400" dirty="0">
                <a:latin typeface="Times" charset="0"/>
                <a:cs typeface="Times" charset="0"/>
              </a:rPr>
              <a:t>for data with true Bayes error </a:t>
            </a:r>
            <a:r>
              <a:rPr lang="en-US" sz="2400" i="1" dirty="0">
                <a:latin typeface="Times" charset="0"/>
                <a:cs typeface="Times" charset="0"/>
              </a:rPr>
              <a:t>L</a:t>
            </a:r>
            <a:r>
              <a:rPr lang="en-US" sz="2400" dirty="0">
                <a:latin typeface="Times" charset="0"/>
                <a:cs typeface="Times" charset="0"/>
              </a:rPr>
              <a:t> the Bayes loss </a:t>
            </a:r>
            <a:r>
              <a:rPr lang="en-US" sz="2400" i="1" dirty="0">
                <a:latin typeface="Times" charset="0"/>
                <a:cs typeface="Times" charset="0"/>
              </a:rPr>
              <a:t>L</a:t>
            </a:r>
            <a:r>
              <a:rPr lang="en-US" sz="2400" i="1" baseline="-25000" dirty="0">
                <a:latin typeface="Times" charset="0"/>
                <a:cs typeface="Times" charset="0"/>
              </a:rPr>
              <a:t>nn</a:t>
            </a:r>
            <a:r>
              <a:rPr lang="en-US" sz="2400" dirty="0">
                <a:latin typeface="Times" charset="0"/>
                <a:cs typeface="Times" charset="0"/>
              </a:rPr>
              <a:t> </a:t>
            </a:r>
            <a:r>
              <a:rPr lang="en-US" sz="2400" dirty="0" smtClean="0">
                <a:latin typeface="Times" charset="0"/>
                <a:cs typeface="Times" charset="0"/>
              </a:rPr>
              <a:t>is</a:t>
            </a:r>
          </a:p>
          <a:p>
            <a:endParaRPr lang="en-US" sz="800" dirty="0" smtClean="0">
              <a:latin typeface="Times" charset="0"/>
              <a:cs typeface="Times" charset="0"/>
            </a:endParaRPr>
          </a:p>
          <a:p>
            <a:r>
              <a:rPr lang="en-US" sz="2400" i="1" dirty="0">
                <a:latin typeface="Times" charset="0"/>
                <a:cs typeface="Times" charset="0"/>
              </a:rPr>
              <a:t>		L &lt; L</a:t>
            </a:r>
            <a:r>
              <a:rPr lang="en-US" sz="2400" i="1" baseline="-25000" dirty="0">
                <a:latin typeface="Times" charset="0"/>
                <a:cs typeface="Times" charset="0"/>
              </a:rPr>
              <a:t>nn </a:t>
            </a:r>
            <a:r>
              <a:rPr lang="en-US" sz="2400" dirty="0">
                <a:latin typeface="Times" charset="0"/>
                <a:cs typeface="Times" charset="0"/>
              </a:rPr>
              <a:t> &lt; </a:t>
            </a:r>
            <a:r>
              <a:rPr lang="en-US" sz="2400" dirty="0" smtClean="0">
                <a:latin typeface="Times" charset="0"/>
                <a:cs typeface="Times" charset="0"/>
              </a:rPr>
              <a:t>2</a:t>
            </a:r>
            <a:r>
              <a:rPr lang="en-US" sz="2400" i="1" dirty="0" smtClean="0">
                <a:latin typeface="Times" charset="0"/>
                <a:cs typeface="Times" charset="0"/>
              </a:rPr>
              <a:t>L</a:t>
            </a:r>
          </a:p>
          <a:p>
            <a:endParaRPr lang="en-US" sz="800" dirty="0" smtClean="0">
              <a:latin typeface="Times" charset="0"/>
              <a:cs typeface="Times" charset="0"/>
            </a:endParaRPr>
          </a:p>
          <a:p>
            <a:r>
              <a:rPr lang="en-US" sz="2400" dirty="0" smtClean="0">
                <a:latin typeface="Times" charset="0"/>
                <a:cs typeface="Times" charset="0"/>
              </a:rPr>
              <a:t>So </a:t>
            </a:r>
            <a:r>
              <a:rPr lang="en-US" sz="2400" dirty="0">
                <a:latin typeface="Times" charset="0"/>
                <a:cs typeface="Times" charset="0"/>
              </a:rPr>
              <a:t>if the true Bayes error is small</a:t>
            </a:r>
            <a:r>
              <a:rPr lang="en-US" sz="2400" dirty="0" smtClean="0">
                <a:latin typeface="Times" charset="0"/>
                <a:cs typeface="Times" charset="0"/>
              </a:rPr>
              <a:t> then</a:t>
            </a:r>
          </a:p>
          <a:p>
            <a:r>
              <a:rPr lang="en-US" sz="2400" i="1" dirty="0" smtClean="0">
                <a:latin typeface="Times" charset="0"/>
                <a:cs typeface="Times" charset="0"/>
              </a:rPr>
              <a:t>without </a:t>
            </a:r>
            <a:r>
              <a:rPr lang="en-US" sz="2400" i="1" dirty="0">
                <a:latin typeface="Times" charset="0"/>
                <a:cs typeface="Times" charset="0"/>
              </a:rPr>
              <a:t>any further</a:t>
            </a:r>
            <a:r>
              <a:rPr lang="en-US" sz="2400" dirty="0">
                <a:latin typeface="Times" charset="0"/>
                <a:cs typeface="Times" charset="0"/>
              </a:rPr>
              <a:t> </a:t>
            </a:r>
            <a:r>
              <a:rPr lang="en-US" sz="2400" i="1" dirty="0">
                <a:latin typeface="Times" charset="0"/>
                <a:cs typeface="Times" charset="0"/>
              </a:rPr>
              <a:t>work</a:t>
            </a:r>
            <a:r>
              <a:rPr lang="en-US" sz="2400" dirty="0">
                <a:latin typeface="Times" charset="0"/>
                <a:cs typeface="Times" charset="0"/>
              </a:rPr>
              <a:t>,</a:t>
            </a:r>
            <a:r>
              <a:rPr lang="en-US" sz="2400" dirty="0" smtClean="0">
                <a:latin typeface="Times" charset="0"/>
                <a:cs typeface="Times" charset="0"/>
              </a:rPr>
              <a:t> </a:t>
            </a:r>
          </a:p>
          <a:p>
            <a:r>
              <a:rPr lang="en-US" sz="2400" dirty="0" smtClean="0">
                <a:latin typeface="Times" charset="0"/>
                <a:cs typeface="Times" charset="0"/>
              </a:rPr>
              <a:t>the </a:t>
            </a:r>
            <a:r>
              <a:rPr lang="en-US" sz="2400" dirty="0">
                <a:latin typeface="Times" charset="0"/>
                <a:cs typeface="Times" charset="0"/>
              </a:rPr>
              <a:t>Bayes loss for </a:t>
            </a:r>
            <a:r>
              <a:rPr lang="en-US" sz="2400" i="1" dirty="0">
                <a:latin typeface="Times" charset="0"/>
                <a:cs typeface="Times" charset="0"/>
              </a:rPr>
              <a:t>1</a:t>
            </a:r>
            <a:r>
              <a:rPr lang="en-US" sz="2400" dirty="0">
                <a:latin typeface="Times" charset="0"/>
                <a:cs typeface="Times" charset="0"/>
              </a:rPr>
              <a:t>-NN is</a:t>
            </a:r>
            <a:r>
              <a:rPr lang="en-US" sz="2400" dirty="0" smtClean="0">
                <a:latin typeface="Times" charset="0"/>
                <a:cs typeface="Times" charset="0"/>
              </a:rPr>
              <a:t> also small.</a:t>
            </a:r>
          </a:p>
          <a:p>
            <a:endParaRPr lang="en-US" sz="2400" i="1" dirty="0">
              <a:latin typeface="Times" charset="0"/>
              <a:cs typeface="Time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748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8229600" cy="1143000"/>
          </a:xfrm>
        </p:spPr>
        <p:txBody>
          <a:bodyPr/>
          <a:lstStyle/>
          <a:p>
            <a:pPr algn="l"/>
            <a:r>
              <a:rPr lang="en-US" sz="3200" b="1" dirty="0" smtClean="0">
                <a:latin typeface="Candara" charset="0"/>
              </a:rPr>
              <a:t>		Technical details about Myth #2</a:t>
            </a:r>
          </a:p>
        </p:txBody>
      </p:sp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685800" y="1606550"/>
            <a:ext cx="7848600" cy="41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>
                <a:latin typeface="Times" charset="0"/>
                <a:cs typeface="Times" charset="0"/>
              </a:rPr>
              <a:t>Note that the apparent (observed) estimated error on the training data </a:t>
            </a:r>
            <a:r>
              <a:rPr lang="en-US" sz="2400" i="1" dirty="0">
                <a:latin typeface="Times" charset="0"/>
                <a:cs typeface="Times" charset="0"/>
              </a:rPr>
              <a:t>D</a:t>
            </a:r>
            <a:r>
              <a:rPr lang="en-US" sz="2400" i="1" baseline="-25000" dirty="0">
                <a:latin typeface="Times" charset="0"/>
                <a:cs typeface="Times" charset="0"/>
              </a:rPr>
              <a:t>n</a:t>
            </a:r>
            <a:r>
              <a:rPr lang="en-US" sz="2400" dirty="0">
                <a:latin typeface="Times" charset="0"/>
                <a:cs typeface="Times" charset="0"/>
              </a:rPr>
              <a:t> for the </a:t>
            </a:r>
            <a:r>
              <a:rPr lang="en-US" sz="2400" i="1" dirty="0">
                <a:latin typeface="Times" charset="0"/>
                <a:cs typeface="Times" charset="0"/>
              </a:rPr>
              <a:t>1</a:t>
            </a:r>
            <a:r>
              <a:rPr lang="en-US" sz="2400" dirty="0">
                <a:latin typeface="Times" charset="0"/>
                <a:cs typeface="Times" charset="0"/>
              </a:rPr>
              <a:t>-NN machine is always exactly zero. </a:t>
            </a:r>
          </a:p>
          <a:p>
            <a:endParaRPr lang="en-US" dirty="0">
              <a:latin typeface="Times" charset="0"/>
              <a:cs typeface="Times" charset="0"/>
            </a:endParaRPr>
          </a:p>
          <a:p>
            <a:r>
              <a:rPr lang="en-US" sz="2400" dirty="0">
                <a:latin typeface="Times" charset="0"/>
                <a:cs typeface="Times" charset="0"/>
              </a:rPr>
              <a:t>It is not magical or mysterious for a machine to have this property.</a:t>
            </a:r>
            <a:r>
              <a:rPr lang="en-US" sz="2400" dirty="0" smtClean="0">
                <a:latin typeface="Times" charset="0"/>
                <a:cs typeface="Times" charset="0"/>
              </a:rPr>
              <a:t> The logitboost machine can have this property.</a:t>
            </a:r>
          </a:p>
          <a:p>
            <a:endParaRPr lang="en-US" dirty="0" smtClean="0">
              <a:latin typeface="Times" charset="0"/>
              <a:cs typeface="Times" charset="0"/>
            </a:endParaRPr>
          </a:p>
          <a:p>
            <a:r>
              <a:rPr lang="en-US" sz="2400" dirty="0" smtClean="0">
                <a:latin typeface="Times" charset="0"/>
                <a:cs typeface="Times" charset="0"/>
              </a:rPr>
              <a:t>So, it </a:t>
            </a:r>
            <a:r>
              <a:rPr lang="en-US" sz="2400" dirty="0">
                <a:latin typeface="Times" charset="0"/>
                <a:cs typeface="Times" charset="0"/>
              </a:rPr>
              <a:t>does not </a:t>
            </a:r>
            <a:r>
              <a:rPr lang="en-US" sz="2400" i="1" dirty="0">
                <a:latin typeface="Times" charset="0"/>
                <a:cs typeface="Times" charset="0"/>
              </a:rPr>
              <a:t>necessarily </a:t>
            </a:r>
            <a:r>
              <a:rPr lang="en-US" sz="2400" dirty="0">
                <a:latin typeface="Times" charset="0"/>
                <a:cs typeface="Times" charset="0"/>
              </a:rPr>
              <a:t>mean</a:t>
            </a:r>
            <a:r>
              <a:rPr lang="en-US" sz="2400" dirty="0" smtClean="0">
                <a:latin typeface="Times" charset="0"/>
                <a:cs typeface="Times" charset="0"/>
              </a:rPr>
              <a:t> that </a:t>
            </a:r>
            <a:r>
              <a:rPr lang="en-US" sz="2400" i="1" dirty="0" smtClean="0">
                <a:latin typeface="Times" charset="0"/>
                <a:cs typeface="Times" charset="0"/>
              </a:rPr>
              <a:t>if</a:t>
            </a:r>
            <a:r>
              <a:rPr lang="en-US" sz="2400" dirty="0" smtClean="0">
                <a:latin typeface="Times" charset="0"/>
                <a:cs typeface="Times" charset="0"/>
              </a:rPr>
              <a:t> we are </a:t>
            </a:r>
            <a:r>
              <a:rPr lang="en-US" sz="2400" dirty="0">
                <a:latin typeface="Times" charset="0"/>
                <a:cs typeface="Times" charset="0"/>
              </a:rPr>
              <a:t>overfitting the data</a:t>
            </a:r>
            <a:r>
              <a:rPr lang="en-US" sz="2400" dirty="0" smtClean="0">
                <a:latin typeface="Times" charset="0"/>
                <a:cs typeface="Times" charset="0"/>
              </a:rPr>
              <a:t> then we can’t </a:t>
            </a:r>
            <a:r>
              <a:rPr lang="en-US" sz="2400" dirty="0">
                <a:latin typeface="Times" charset="0"/>
                <a:cs typeface="Times" charset="0"/>
              </a:rPr>
              <a:t>make good predictions on new data.</a:t>
            </a:r>
          </a:p>
          <a:p>
            <a:endParaRPr lang="en-US" dirty="0" smtClean="0">
              <a:latin typeface="Times" charset="0"/>
              <a:cs typeface="Times" charset="0"/>
            </a:endParaRPr>
          </a:p>
          <a:p>
            <a:r>
              <a:rPr lang="en-US" sz="2400" dirty="0" smtClean="0">
                <a:latin typeface="Times" charset="0"/>
                <a:cs typeface="Times" charset="0"/>
              </a:rPr>
              <a:t>Also, </a:t>
            </a:r>
            <a:r>
              <a:rPr lang="en-US" sz="2400" i="1" dirty="0">
                <a:latin typeface="Times" charset="0"/>
                <a:cs typeface="Times" charset="0"/>
              </a:rPr>
              <a:t>how </a:t>
            </a:r>
            <a:r>
              <a:rPr lang="en-US" sz="2400" dirty="0">
                <a:latin typeface="Times" charset="0"/>
                <a:cs typeface="Times" charset="0"/>
              </a:rPr>
              <a:t>we estimate error on the training data </a:t>
            </a:r>
            <a:r>
              <a:rPr lang="en-US" sz="2400" i="1" dirty="0">
                <a:latin typeface="Times" charset="0"/>
                <a:cs typeface="Times" charset="0"/>
              </a:rPr>
              <a:t>D</a:t>
            </a:r>
            <a:r>
              <a:rPr lang="en-US" sz="2400" i="1" baseline="-25000" dirty="0">
                <a:latin typeface="Times" charset="0"/>
                <a:cs typeface="Times" charset="0"/>
              </a:rPr>
              <a:t>n</a:t>
            </a:r>
            <a:r>
              <a:rPr lang="en-US" sz="2400" dirty="0">
                <a:latin typeface="Times" charset="0"/>
                <a:cs typeface="Times" charset="0"/>
              </a:rPr>
              <a:t> is important</a:t>
            </a:r>
            <a:r>
              <a:rPr lang="en-US" sz="2400" dirty="0" smtClean="0">
                <a:latin typeface="Times" charset="0"/>
                <a:cs typeface="Times" charset="0"/>
              </a:rPr>
              <a:t>.</a:t>
            </a:r>
            <a:endParaRPr lang="en-US" sz="2000" dirty="0" smtClean="0">
              <a:latin typeface="Times" charset="0"/>
              <a:cs typeface="Times" charset="0"/>
            </a:endParaRPr>
          </a:p>
          <a:p>
            <a:endParaRPr lang="en-US" sz="2000" dirty="0">
              <a:latin typeface="Times" charset="0"/>
              <a:cs typeface="Time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156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0" y="284480"/>
            <a:ext cx="8229600" cy="1026160"/>
          </a:xfrm>
        </p:spPr>
        <p:txBody>
          <a:bodyPr/>
          <a:lstStyle/>
          <a:p>
            <a:pPr algn="l"/>
            <a:r>
              <a:rPr lang="en-US" sz="2800" b="1" dirty="0" smtClean="0">
                <a:latin typeface="Candara" charset="0"/>
              </a:rPr>
              <a:t>		</a:t>
            </a:r>
            <a:br>
              <a:rPr lang="en-US" sz="2800" b="1" dirty="0" smtClean="0">
                <a:latin typeface="Candara" charset="0"/>
              </a:rPr>
            </a:br>
            <a:r>
              <a:rPr lang="en-US" sz="2800" b="1" dirty="0" smtClean="0">
                <a:latin typeface="Candara" charset="0"/>
              </a:rPr>
              <a:t>Myth #3   A good machine needs very little data	</a:t>
            </a:r>
          </a:p>
        </p:txBody>
      </p:sp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533400" y="1579880"/>
            <a:ext cx="78486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en-US" sz="2400" b="1" dirty="0">
                <a:latin typeface="Candara" charset="0"/>
              </a:rPr>
              <a:t>FACT:</a:t>
            </a: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sz="2400" dirty="0" smtClean="0">
                <a:latin typeface="Times" charset="0"/>
                <a:cs typeface="Times" charset="0"/>
              </a:rPr>
              <a:t>Given a good </a:t>
            </a:r>
            <a:r>
              <a:rPr lang="en-US" sz="2400" dirty="0">
                <a:latin typeface="Times" charset="0"/>
                <a:cs typeface="Times" charset="0"/>
              </a:rPr>
              <a:t>machine there exists data such that</a:t>
            </a:r>
          </a:p>
          <a:p>
            <a:pPr marL="457200" indent="-457200"/>
            <a:r>
              <a:rPr lang="en-US" sz="2400" dirty="0">
                <a:latin typeface="Times" charset="0"/>
                <a:cs typeface="Times" charset="0"/>
              </a:rPr>
              <a:t> 		the estimated Bayes error converges arbitrarily slowly 	to</a:t>
            </a:r>
            <a:r>
              <a:rPr lang="en-US" sz="2400" dirty="0" smtClean="0">
                <a:latin typeface="Times" charset="0"/>
                <a:cs typeface="Times" charset="0"/>
              </a:rPr>
              <a:t> true </a:t>
            </a:r>
            <a:r>
              <a:rPr lang="en-US" sz="2400" dirty="0">
                <a:latin typeface="Times" charset="0"/>
                <a:cs typeface="Times" charset="0"/>
              </a:rPr>
              <a:t>large sample lower limit.</a:t>
            </a:r>
          </a:p>
          <a:p>
            <a:pPr marL="457200" indent="-457200"/>
            <a:endParaRPr lang="en-US" sz="2400" dirty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This is true even for</a:t>
            </a:r>
            <a:r>
              <a:rPr lang="en-US" sz="2400" dirty="0" smtClean="0">
                <a:latin typeface="Times" charset="0"/>
                <a:cs typeface="Times" charset="0"/>
              </a:rPr>
              <a:t> universally strongly </a:t>
            </a:r>
            <a:r>
              <a:rPr lang="en-US" sz="2400" dirty="0">
                <a:latin typeface="Times" charset="0"/>
                <a:cs typeface="Times" charset="0"/>
              </a:rPr>
              <a:t>Bayes consistent      machines</a:t>
            </a:r>
            <a:r>
              <a:rPr lang="en-US" sz="2400" dirty="0" smtClean="0">
                <a:latin typeface="Times" charset="0"/>
                <a:cs typeface="Times" charset="0"/>
              </a:rPr>
              <a:t>.</a:t>
            </a:r>
            <a:endParaRPr lang="en-US" dirty="0" smtClean="0">
              <a:solidFill>
                <a:srgbClr val="FF0000"/>
              </a:solidFill>
              <a:latin typeface="Times" charset="0"/>
              <a:cs typeface="Times" charset="0"/>
            </a:endParaRPr>
          </a:p>
          <a:p>
            <a:pPr marL="457200" indent="-457200"/>
            <a:endParaRPr lang="en-US" dirty="0" smtClean="0">
              <a:latin typeface="Times" charset="0"/>
              <a:cs typeface="Times" charset="0"/>
            </a:endParaRPr>
          </a:p>
          <a:p>
            <a:pPr marL="457200" indent="-457200">
              <a:buAutoNum type="arabicPeriod" startAt="2"/>
            </a:pPr>
            <a:r>
              <a:rPr lang="en-US" sz="2400" dirty="0" smtClean="0">
                <a:latin typeface="Times" charset="0"/>
                <a:cs typeface="Times" charset="0"/>
              </a:rPr>
              <a:t>The </a:t>
            </a:r>
            <a:r>
              <a:rPr lang="en-US" sz="2400" dirty="0">
                <a:latin typeface="Times" charset="0"/>
                <a:cs typeface="Times" charset="0"/>
              </a:rPr>
              <a:t>Bayes error can be held above any decreasing sequence,</a:t>
            </a:r>
            <a:r>
              <a:rPr lang="en-US" sz="2400" dirty="0" smtClean="0">
                <a:latin typeface="Times" charset="0"/>
                <a:cs typeface="Times" charset="0"/>
              </a:rPr>
              <a:t> at every </a:t>
            </a:r>
            <a:r>
              <a:rPr lang="en-US" sz="2400" i="1" dirty="0">
                <a:latin typeface="Times" charset="0"/>
                <a:cs typeface="Times" charset="0"/>
              </a:rPr>
              <a:t>n</a:t>
            </a:r>
            <a:r>
              <a:rPr lang="en-US" sz="2400" dirty="0" smtClean="0">
                <a:latin typeface="Times" charset="0"/>
                <a:cs typeface="Times" charset="0"/>
              </a:rPr>
              <a:t>.</a:t>
            </a:r>
          </a:p>
          <a:p>
            <a:pPr marL="457200" indent="-457200"/>
            <a:endParaRPr lang="en-US" dirty="0" smtClean="0">
              <a:latin typeface="Times" charset="0"/>
              <a:cs typeface="Times" charset="0"/>
            </a:endParaRPr>
          </a:p>
          <a:p>
            <a:pPr marL="457200" indent="-457200"/>
            <a:r>
              <a:rPr lang="en-US" sz="2400" dirty="0" smtClean="0">
                <a:latin typeface="Times" charset="0"/>
                <a:cs typeface="Times" charset="0"/>
              </a:rPr>
              <a:t>3.	These facts should be disturbing.</a:t>
            </a:r>
          </a:p>
          <a:p>
            <a:pPr marL="457200" indent="-457200">
              <a:buFontTx/>
              <a:buAutoNum type="arabicPeriod"/>
            </a:pPr>
            <a:endParaRPr lang="en-US" dirty="0">
              <a:latin typeface="Times" charset="0"/>
              <a:cs typeface="Time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061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57200" y="528320"/>
            <a:ext cx="8229600" cy="853440"/>
          </a:xfrm>
        </p:spPr>
        <p:txBody>
          <a:bodyPr/>
          <a:lstStyle/>
          <a:p>
            <a:pPr algn="l"/>
            <a:r>
              <a:rPr lang="en-US" sz="2800" b="1" dirty="0" smtClean="0">
                <a:latin typeface="Candara" charset="0"/>
              </a:rPr>
              <a:t>	Myth #4	 A weak machine must be abandoned</a:t>
            </a:r>
            <a:endParaRPr lang="en-US" sz="3200" b="1" dirty="0" smtClean="0">
              <a:latin typeface="Candara" charset="0"/>
            </a:endParaRPr>
          </a:p>
        </p:txBody>
      </p:sp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812800" y="1676400"/>
            <a:ext cx="7772400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/>
            <a:r>
              <a:rPr lang="en-US" sz="2400" b="1" dirty="0">
                <a:latin typeface="Candara" charset="0"/>
                <a:cs typeface="Times" charset="0"/>
              </a:rPr>
              <a:t>FACT:</a:t>
            </a:r>
            <a:r>
              <a:rPr lang="en-US" sz="2400" b="1" dirty="0" smtClean="0">
                <a:latin typeface="Times" charset="0"/>
                <a:cs typeface="Times" charset="0"/>
              </a:rPr>
              <a:t>	</a:t>
            </a:r>
            <a:r>
              <a:rPr lang="en-US" sz="2400" dirty="0" smtClean="0">
                <a:latin typeface="Times" charset="0"/>
                <a:cs typeface="Times" charset="0"/>
              </a:rPr>
              <a:t>Many weak </a:t>
            </a:r>
            <a:r>
              <a:rPr lang="en-US" sz="2400" dirty="0">
                <a:latin typeface="Times" charset="0"/>
                <a:cs typeface="Times" charset="0"/>
              </a:rPr>
              <a:t>machines</a:t>
            </a:r>
            <a:r>
              <a:rPr lang="en-US" sz="2400" dirty="0" smtClean="0">
                <a:latin typeface="Times" charset="0"/>
                <a:cs typeface="Times" charset="0"/>
              </a:rPr>
              <a:t> (all with high error) can </a:t>
            </a:r>
            <a:r>
              <a:rPr lang="en-US" sz="2400" dirty="0">
                <a:latin typeface="Times" charset="0"/>
                <a:cs typeface="Times" charset="0"/>
              </a:rPr>
              <a:t>be</a:t>
            </a:r>
            <a:r>
              <a:rPr lang="en-US" sz="2400" dirty="0" smtClean="0">
                <a:latin typeface="Times" charset="0"/>
                <a:cs typeface="Times" charset="0"/>
              </a:rPr>
              <a:t> 	combined to </a:t>
            </a:r>
            <a:r>
              <a:rPr lang="en-US" sz="2400" dirty="0">
                <a:latin typeface="Times" charset="0"/>
                <a:cs typeface="Times" charset="0"/>
              </a:rPr>
              <a:t>generate a provably very</a:t>
            </a:r>
          </a:p>
          <a:p>
            <a:pPr marL="457200" indent="-457200"/>
            <a:r>
              <a:rPr lang="en-US" sz="2400" dirty="0">
                <a:latin typeface="Times" charset="0"/>
                <a:cs typeface="Times" charset="0"/>
              </a:rPr>
              <a:t>		good </a:t>
            </a:r>
            <a:r>
              <a:rPr lang="en-US" sz="2400" dirty="0" smtClean="0">
                <a:latin typeface="Times" charset="0"/>
                <a:cs typeface="Times" charset="0"/>
              </a:rPr>
              <a:t>machine (with low error).</a:t>
            </a:r>
            <a:endParaRPr lang="en-US" sz="2400" dirty="0">
              <a:latin typeface="Times" charset="0"/>
              <a:cs typeface="Times" charset="0"/>
            </a:endParaRPr>
          </a:p>
          <a:p>
            <a:pPr marL="457200" indent="-457200"/>
            <a:endParaRPr lang="en-US" b="1" dirty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Basic idea goes back </a:t>
            </a:r>
            <a:r>
              <a:rPr lang="en-US" sz="2400" dirty="0" smtClean="0">
                <a:latin typeface="Times" charset="0"/>
                <a:cs typeface="Times" charset="0"/>
              </a:rPr>
              <a:t>to Condorcet (1785!)</a:t>
            </a:r>
          </a:p>
          <a:p>
            <a:pPr marL="457200" indent="-457200"/>
            <a:endParaRPr lang="en-US" sz="800" dirty="0" smtClean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Weak, provably inconsistent machines may be very strong when decisions are pooled (Gérard Biau et al</a:t>
            </a:r>
            <a:r>
              <a:rPr lang="en-US" sz="2400" dirty="0" smtClean="0">
                <a:latin typeface="Times" charset="0"/>
                <a:cs typeface="Times" charset="0"/>
              </a:rPr>
              <a:t>., </a:t>
            </a:r>
            <a:r>
              <a:rPr lang="en-US" sz="2400" dirty="0">
                <a:latin typeface="Times" charset="0"/>
                <a:cs typeface="Times" charset="0"/>
              </a:rPr>
              <a:t>2008)</a:t>
            </a:r>
            <a:r>
              <a:rPr lang="en-US" sz="2400" dirty="0" smtClean="0">
                <a:latin typeface="Times" charset="0"/>
                <a:cs typeface="Times" charset="0"/>
              </a:rPr>
              <a:t>.</a:t>
            </a:r>
          </a:p>
          <a:p>
            <a:pPr marL="457200" indent="-457200"/>
            <a:endParaRPr lang="en-US" sz="800" dirty="0" smtClean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Committee decisions are</a:t>
            </a:r>
            <a:r>
              <a:rPr lang="en-US" sz="2400" dirty="0" smtClean="0">
                <a:latin typeface="Times" charset="0"/>
                <a:cs typeface="Times" charset="0"/>
              </a:rPr>
              <a:t> a key part </a:t>
            </a:r>
            <a:r>
              <a:rPr lang="en-US" sz="2400" dirty="0">
                <a:latin typeface="Times" charset="0"/>
                <a:cs typeface="Times" charset="0"/>
              </a:rPr>
              <a:t>of the Random Forest</a:t>
            </a:r>
            <a:r>
              <a:rPr lang="en-US" sz="2400" dirty="0" smtClean="0">
                <a:latin typeface="Times" charset="0"/>
                <a:cs typeface="Times" charset="0"/>
              </a:rPr>
              <a:t> and bagged nearest neighbor machines.</a:t>
            </a:r>
          </a:p>
          <a:p>
            <a:pPr marL="457200" indent="-457200"/>
            <a:endParaRPr lang="en-US" sz="800" dirty="0" smtClean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The </a:t>
            </a:r>
            <a:r>
              <a:rPr lang="en-US" sz="2400" dirty="0" smtClean="0">
                <a:latin typeface="Times" charset="0"/>
                <a:cs typeface="Times" charset="0"/>
              </a:rPr>
              <a:t>Regression Collective helps resolve this problem. </a:t>
            </a:r>
            <a:endParaRPr lang="en-US" sz="2400" dirty="0">
              <a:latin typeface="Times" charset="0"/>
              <a:cs typeface="Time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785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/>
          <a:lstStyle/>
          <a:p>
            <a:pPr algn="l"/>
            <a:r>
              <a:rPr lang="en-US" sz="2800" b="1" dirty="0" smtClean="0">
                <a:latin typeface="Candara" charset="0"/>
              </a:rPr>
              <a:t>Myth #5 	Finding optimal parameter estimates </a:t>
            </a:r>
            <a:br>
              <a:rPr lang="en-US" sz="2800" b="1" dirty="0" smtClean="0">
                <a:latin typeface="Candara" charset="0"/>
              </a:rPr>
            </a:br>
            <a:r>
              <a:rPr lang="en-US" sz="2800" b="1" dirty="0" smtClean="0">
                <a:latin typeface="Candara" charset="0"/>
              </a:rPr>
              <a:t>			is equivalent to finding good decision 					machines</a:t>
            </a:r>
          </a:p>
        </p:txBody>
      </p:sp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457200" y="2209800"/>
            <a:ext cx="78486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/>
            <a:r>
              <a:rPr lang="en-US" sz="2400" b="1" dirty="0">
                <a:latin typeface="Candara" charset="0"/>
                <a:cs typeface="Times" charset="0"/>
              </a:rPr>
              <a:t>FACT:	</a:t>
            </a:r>
            <a:r>
              <a:rPr lang="en-US" sz="2400" dirty="0">
                <a:latin typeface="Times" charset="0"/>
                <a:cs typeface="Times" charset="0"/>
              </a:rPr>
              <a:t>For the binary classification problem the real issue is 	getting good {0, 1} predictions and low Bayes error. </a:t>
            </a:r>
          </a:p>
          <a:p>
            <a:pPr marL="457200" indent="-457200"/>
            <a:endParaRPr lang="en-US" sz="2400" dirty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>
                <a:latin typeface="Times" charset="0"/>
                <a:cs typeface="Times" charset="0"/>
              </a:rPr>
              <a:t>This is </a:t>
            </a:r>
            <a:r>
              <a:rPr lang="en-US" sz="2400" i="1" dirty="0">
                <a:latin typeface="Times" charset="0"/>
                <a:cs typeface="Times" charset="0"/>
              </a:rPr>
              <a:t>not </a:t>
            </a:r>
            <a:r>
              <a:rPr lang="en-US" sz="2400" dirty="0">
                <a:latin typeface="Times" charset="0"/>
                <a:cs typeface="Times" charset="0"/>
              </a:rPr>
              <a:t>the same as </a:t>
            </a:r>
            <a:r>
              <a:rPr lang="en-US" sz="2400" dirty="0" smtClean="0">
                <a:latin typeface="Times" charset="0"/>
                <a:cs typeface="Times" charset="0"/>
              </a:rPr>
              <a:t>finding the </a:t>
            </a:r>
            <a:r>
              <a:rPr lang="en-US" sz="2400" dirty="0">
                <a:latin typeface="Times" charset="0"/>
                <a:cs typeface="Times" charset="0"/>
              </a:rPr>
              <a:t>minimum squared error for any parameters in the machine code. </a:t>
            </a:r>
          </a:p>
          <a:p>
            <a:pPr marL="457200" indent="-457200">
              <a:buFontTx/>
              <a:buAutoNum type="arabicPeriod"/>
            </a:pPr>
            <a:endParaRPr lang="en-US" sz="2400" dirty="0" smtClean="0">
              <a:latin typeface="Times" charset="0"/>
              <a:cs typeface="Times" charset="0"/>
            </a:endParaRPr>
          </a:p>
          <a:p>
            <a:pPr marL="457200" indent="-457200"/>
            <a:r>
              <a:rPr lang="en-US" sz="2400" dirty="0" smtClean="0">
                <a:latin typeface="Times" charset="0"/>
                <a:cs typeface="Times" charset="0"/>
              </a:rPr>
              <a:t>2.	There are examples </a:t>
            </a:r>
            <a:r>
              <a:rPr lang="en-US" sz="2400" dirty="0">
                <a:latin typeface="Times" charset="0"/>
                <a:cs typeface="Times" charset="0"/>
              </a:rPr>
              <a:t>showing that MSE can be minimized and yet the </a:t>
            </a:r>
            <a:r>
              <a:rPr lang="en-US" sz="2400" dirty="0" smtClean="0">
                <a:latin typeface="Times" charset="0"/>
                <a:cs typeface="Times" charset="0"/>
              </a:rPr>
              <a:t>decision machine </a:t>
            </a:r>
            <a:r>
              <a:rPr lang="en-US" sz="2400" dirty="0">
                <a:latin typeface="Times" charset="0"/>
                <a:cs typeface="Times" charset="0"/>
              </a:rPr>
              <a:t>has large</a:t>
            </a:r>
            <a:r>
              <a:rPr lang="en-US" sz="2400" dirty="0" smtClean="0">
                <a:latin typeface="Times" charset="0"/>
                <a:cs typeface="Times" charset="0"/>
              </a:rPr>
              <a:t> error, </a:t>
            </a:r>
            <a:r>
              <a:rPr lang="en-US" sz="2400" dirty="0">
                <a:latin typeface="Times" charset="0"/>
                <a:cs typeface="Times" charset="0"/>
              </a:rPr>
              <a:t>far from minimum.</a:t>
            </a:r>
          </a:p>
          <a:p>
            <a:pPr marL="457200" indent="-457200">
              <a:buFontTx/>
              <a:buAutoNum type="arabicPeriod" startAt="2"/>
            </a:pPr>
            <a:endParaRPr lang="en-US" sz="2400" dirty="0">
              <a:latin typeface="Times" charset="0"/>
              <a:cs typeface="Time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806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/>
          <a:lstStyle/>
          <a:p>
            <a:pPr algn="l"/>
            <a:r>
              <a:rPr lang="en-US" sz="2800" b="1" dirty="0" smtClean="0">
                <a:latin typeface="Candara" charset="0"/>
              </a:rPr>
              <a:t>	Myth #6	  A good machine works </a:t>
            </a:r>
            <a:r>
              <a:rPr lang="en-US" sz="2800" i="1" dirty="0" smtClean="0">
                <a:latin typeface="Candara" charset="0"/>
              </a:rPr>
              <a:t>because </a:t>
            </a:r>
            <a:r>
              <a:rPr lang="en-US" sz="2800" b="1" i="1" dirty="0" smtClean="0">
                <a:latin typeface="Candara" charset="0"/>
              </a:rPr>
              <a:t/>
            </a:r>
            <a:br>
              <a:rPr lang="en-US" sz="2800" b="1" i="1" dirty="0" smtClean="0">
                <a:latin typeface="Candara" charset="0"/>
              </a:rPr>
            </a:br>
            <a:r>
              <a:rPr lang="en-US" sz="2800" b="1" i="1" dirty="0" smtClean="0">
                <a:latin typeface="Candara" charset="0"/>
              </a:rPr>
              <a:t>	</a:t>
            </a:r>
            <a:r>
              <a:rPr lang="en-US" sz="2800" b="1" dirty="0" smtClean="0">
                <a:latin typeface="Candara" charset="0"/>
              </a:rPr>
              <a:t>it is a good estimator of the group probability</a:t>
            </a:r>
            <a:r>
              <a:rPr lang="en-US" sz="3200" b="1" dirty="0" smtClean="0">
                <a:latin typeface="Candara" charset="0"/>
              </a:rPr>
              <a:t>	</a:t>
            </a:r>
          </a:p>
        </p:txBody>
      </p:sp>
      <p:sp>
        <p:nvSpPr>
          <p:cNvPr id="29699" name="TextBox 2"/>
          <p:cNvSpPr txBox="1">
            <a:spLocks noChangeArrowheads="1"/>
          </p:cNvSpPr>
          <p:nvPr/>
        </p:nvSpPr>
        <p:spPr bwMode="auto">
          <a:xfrm>
            <a:off x="873760" y="2133600"/>
            <a:ext cx="7051040" cy="3877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/>
            <a:r>
              <a:rPr lang="en-US" sz="2400" b="1" dirty="0">
                <a:latin typeface="Candara" charset="0"/>
                <a:cs typeface="Times" charset="0"/>
              </a:rPr>
              <a:t>FACT:</a:t>
            </a:r>
            <a:r>
              <a:rPr lang="en-US" sz="2400" b="1" dirty="0" smtClean="0">
                <a:latin typeface="Candara" charset="0"/>
                <a:cs typeface="Times" charset="0"/>
              </a:rPr>
              <a:t>	</a:t>
            </a:r>
            <a:r>
              <a:rPr lang="en-US" sz="2400" dirty="0" smtClean="0">
                <a:latin typeface="Times"/>
                <a:cs typeface="Times"/>
              </a:rPr>
              <a:t>Simple examples show otherwise. </a:t>
            </a:r>
            <a:endParaRPr lang="en-US" sz="2400" dirty="0" smtClean="0">
              <a:latin typeface="Times" charset="0"/>
              <a:cs typeface="Times" charset="0"/>
            </a:endParaRPr>
          </a:p>
          <a:p>
            <a:pPr marL="457200" indent="-457200"/>
            <a:endParaRPr lang="en-US" sz="1000" dirty="0" smtClean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 smtClean="0">
                <a:latin typeface="Times" charset="0"/>
                <a:cs typeface="Times" charset="0"/>
              </a:rPr>
              <a:t>A good </a:t>
            </a:r>
            <a:r>
              <a:rPr lang="en-US" sz="2400" dirty="0">
                <a:latin typeface="Times" charset="0"/>
                <a:cs typeface="Times" charset="0"/>
              </a:rPr>
              <a:t>probability machine is certainly a good binary decision </a:t>
            </a:r>
            <a:r>
              <a:rPr lang="en-US" sz="2400" dirty="0" smtClean="0">
                <a:latin typeface="Times" charset="0"/>
                <a:cs typeface="Times" charset="0"/>
              </a:rPr>
              <a:t>machine.</a:t>
            </a:r>
            <a:endParaRPr lang="en-US" sz="2400" b="1" i="1" dirty="0" smtClean="0">
              <a:latin typeface="Times" charset="0"/>
              <a:cs typeface="Times" charset="0"/>
            </a:endParaRPr>
          </a:p>
          <a:p>
            <a:pPr marL="457200" indent="-457200"/>
            <a:endParaRPr lang="en-US" sz="1000" dirty="0" smtClean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 smtClean="0">
                <a:latin typeface="Times" charset="0"/>
                <a:cs typeface="Times" charset="0"/>
              </a:rPr>
              <a:t>But an </a:t>
            </a:r>
            <a:r>
              <a:rPr lang="en-US" sz="2400" dirty="0">
                <a:latin typeface="Times" charset="0"/>
                <a:cs typeface="Times" charset="0"/>
              </a:rPr>
              <a:t>excellent binary rule can be</a:t>
            </a:r>
            <a:r>
              <a:rPr lang="en-US" sz="2400" dirty="0" smtClean="0">
                <a:latin typeface="Times" charset="0"/>
                <a:cs typeface="Times" charset="0"/>
              </a:rPr>
              <a:t> very </a:t>
            </a:r>
            <a:r>
              <a:rPr lang="en-US" sz="2400" i="1" dirty="0" smtClean="0">
                <a:latin typeface="Times" charset="0"/>
                <a:cs typeface="Times" charset="0"/>
              </a:rPr>
              <a:t>not </a:t>
            </a:r>
            <a:r>
              <a:rPr lang="en-US" sz="2400" dirty="0" smtClean="0">
                <a:latin typeface="Times" charset="0"/>
                <a:cs typeface="Times" charset="0"/>
              </a:rPr>
              <a:t>good as a </a:t>
            </a:r>
            <a:r>
              <a:rPr lang="en-US" sz="2400" dirty="0">
                <a:latin typeface="Times" charset="0"/>
                <a:cs typeface="Times" charset="0"/>
              </a:rPr>
              <a:t>probability estimator</a:t>
            </a:r>
            <a:r>
              <a:rPr lang="en-US" sz="2400" dirty="0" smtClean="0">
                <a:latin typeface="Times" charset="0"/>
                <a:cs typeface="Times" charset="0"/>
              </a:rPr>
              <a:t>.</a:t>
            </a:r>
          </a:p>
          <a:p>
            <a:pPr marL="457200" indent="-457200"/>
            <a:endParaRPr lang="en-US" sz="1000" dirty="0" smtClean="0">
              <a:latin typeface="Times" charset="0"/>
              <a:cs typeface="Times" charset="0"/>
            </a:endParaRPr>
          </a:p>
          <a:p>
            <a:pPr marL="457200" indent="-457200">
              <a:buFontTx/>
              <a:buAutoNum type="arabicPeriod"/>
            </a:pPr>
            <a:r>
              <a:rPr lang="en-US" sz="2400" dirty="0" smtClean="0">
                <a:latin typeface="Times" charset="0"/>
                <a:cs typeface="Times" charset="0"/>
              </a:rPr>
              <a:t>Basic idea: </a:t>
            </a:r>
            <a:r>
              <a:rPr lang="en-US" sz="2400" dirty="0">
                <a:latin typeface="Times" charset="0"/>
                <a:cs typeface="Times" charset="0"/>
              </a:rPr>
              <a:t>a good</a:t>
            </a:r>
            <a:r>
              <a:rPr lang="en-US" sz="2400" dirty="0" smtClean="0">
                <a:latin typeface="Times" charset="0"/>
                <a:cs typeface="Times" charset="0"/>
              </a:rPr>
              <a:t> decision machine </a:t>
            </a:r>
            <a:r>
              <a:rPr lang="en-US" sz="2400" dirty="0">
                <a:latin typeface="Times" charset="0"/>
                <a:cs typeface="Times" charset="0"/>
              </a:rPr>
              <a:t>only has to</a:t>
            </a:r>
            <a:r>
              <a:rPr lang="en-US" sz="2400" dirty="0" smtClean="0">
                <a:latin typeface="Times" charset="0"/>
                <a:cs typeface="Times" charset="0"/>
              </a:rPr>
              <a:t> get a probability estimate that is </a:t>
            </a:r>
            <a:r>
              <a:rPr lang="en-US" sz="2400" dirty="0">
                <a:latin typeface="Times" charset="0"/>
                <a:cs typeface="Times" charset="0"/>
              </a:rPr>
              <a:t>on the </a:t>
            </a:r>
            <a:r>
              <a:rPr lang="en-US" sz="2400" i="1" dirty="0">
                <a:latin typeface="Times" charset="0"/>
                <a:cs typeface="Times" charset="0"/>
              </a:rPr>
              <a:t>same side</a:t>
            </a:r>
            <a:r>
              <a:rPr lang="en-US" sz="2400" dirty="0">
                <a:latin typeface="Times" charset="0"/>
                <a:cs typeface="Times" charset="0"/>
              </a:rPr>
              <a:t> of the decision boundary as the Bayes</a:t>
            </a:r>
            <a:r>
              <a:rPr lang="en-US" sz="2400" dirty="0" smtClean="0">
                <a:latin typeface="Times" charset="0"/>
                <a:cs typeface="Times" charset="0"/>
              </a:rPr>
              <a:t> probability </a:t>
            </a:r>
            <a:r>
              <a:rPr lang="en-US" sz="2400" i="1" dirty="0" smtClean="0">
                <a:latin typeface="Times" charset="0"/>
                <a:cs typeface="Times" charset="0"/>
              </a:rPr>
              <a:t>η</a:t>
            </a:r>
            <a:r>
              <a:rPr lang="en-US" sz="2400" dirty="0" smtClean="0">
                <a:latin typeface="Times" charset="0"/>
                <a:cs typeface="Times" charset="0"/>
              </a:rPr>
              <a:t>(</a:t>
            </a:r>
            <a:r>
              <a:rPr lang="en-US" sz="2400" i="1" dirty="0" smtClean="0">
                <a:latin typeface="Times" charset="0"/>
                <a:cs typeface="Times" charset="0"/>
              </a:rPr>
              <a:t>x</a:t>
            </a:r>
            <a:r>
              <a:rPr lang="en-US" sz="2400" dirty="0" smtClean="0">
                <a:latin typeface="Times" charset="0"/>
                <a:cs typeface="Times" charset="0"/>
              </a:rPr>
              <a:t>).  </a:t>
            </a:r>
          </a:p>
          <a:p>
            <a:pPr marL="457200" indent="-457200"/>
            <a:r>
              <a:rPr lang="en-US" sz="2400" dirty="0" smtClean="0">
                <a:latin typeface="Times" charset="0"/>
                <a:cs typeface="Times" charset="0"/>
              </a:rPr>
              <a:t> 	It </a:t>
            </a:r>
            <a:r>
              <a:rPr lang="en-US" sz="2400" dirty="0">
                <a:latin typeface="Times" charset="0"/>
                <a:cs typeface="Times" charset="0"/>
              </a:rPr>
              <a:t>can be </a:t>
            </a:r>
            <a:r>
              <a:rPr lang="en-US" sz="2400" i="1" dirty="0">
                <a:latin typeface="Times" charset="0"/>
                <a:cs typeface="Times" charset="0"/>
              </a:rPr>
              <a:t>very </a:t>
            </a:r>
            <a:r>
              <a:rPr lang="en-US" sz="2400" dirty="0">
                <a:latin typeface="Times" charset="0"/>
                <a:cs typeface="Times" charset="0"/>
              </a:rPr>
              <a:t>different from the Bayes</a:t>
            </a:r>
            <a:r>
              <a:rPr lang="en-US" sz="2400" dirty="0" smtClean="0">
                <a:latin typeface="Times" charset="0"/>
                <a:cs typeface="Times" charset="0"/>
              </a:rPr>
              <a:t> probability. </a:t>
            </a:r>
            <a:endParaRPr lang="en-US" sz="2400" dirty="0">
              <a:latin typeface="Times" charset="0"/>
              <a:cs typeface="Time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1A62-3137-4102-9B6B-A00C6DBC397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9696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347</Words>
  <Application>Microsoft Macintosh PowerPoint</Application>
  <PresentationFormat>On-screen Show (4:3)</PresentationFormat>
  <Paragraphs>178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          Elements of Machine Mythology   </vt:lpstr>
      <vt:lpstr> Myth #1    There exists a super machine that will      classify all data really well</vt:lpstr>
      <vt:lpstr>   Some Cautions</vt:lpstr>
      <vt:lpstr>Myth #2  A machine must be complex and really      quite clever in order to be very good</vt:lpstr>
      <vt:lpstr>  Technical details about Myth #2</vt:lpstr>
      <vt:lpstr>   Myth #3   A good machine needs very little data </vt:lpstr>
      <vt:lpstr> Myth #4  A weak machine must be abandoned</vt:lpstr>
      <vt:lpstr>Myth #5  Finding optimal parameter estimates     is equivalent to finding good decision      machines</vt:lpstr>
      <vt:lpstr> Myth #6   A good machine works because   it is a good estimator of the group probability </vt:lpstr>
      <vt:lpstr>Myth #7  A good machine requires careful tuning     to work well  </vt:lpstr>
      <vt:lpstr>Myth #8   There must exist some unique small set       of most predictive features</vt:lpstr>
      <vt:lpstr>Myth #9   Competing sets of important features       can be nicely ranked and combined </vt:lpstr>
      <vt:lpstr>   A Summary</vt:lpstr>
      <vt:lpstr>   Some References</vt:lpstr>
      <vt:lpstr>   More References</vt:lpstr>
      <vt:lpstr>   Still More References</vt:lpstr>
    </vt:vector>
  </TitlesOfParts>
  <Company>NIH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Machine Mythology</dc:title>
  <dc:creator>James Malley</dc:creator>
  <cp:lastModifiedBy>NIH CIT</cp:lastModifiedBy>
  <cp:revision>35</cp:revision>
  <dcterms:created xsi:type="dcterms:W3CDTF">2014-01-30T23:47:38Z</dcterms:created>
  <dcterms:modified xsi:type="dcterms:W3CDTF">2014-03-03T17:47:42Z</dcterms:modified>
</cp:coreProperties>
</file>